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26"/>
  </p:notesMasterIdLst>
  <p:sldIdLst>
    <p:sldId id="256" r:id="rId5"/>
    <p:sldId id="257" r:id="rId6"/>
    <p:sldId id="258" r:id="rId7"/>
    <p:sldId id="259" r:id="rId8"/>
    <p:sldId id="262" r:id="rId9"/>
    <p:sldId id="260" r:id="rId10"/>
    <p:sldId id="261" r:id="rId11"/>
    <p:sldId id="263" r:id="rId12"/>
    <p:sldId id="264" r:id="rId13"/>
    <p:sldId id="265" r:id="rId14"/>
    <p:sldId id="266" r:id="rId15"/>
    <p:sldId id="267" r:id="rId16"/>
    <p:sldId id="268" r:id="rId17"/>
    <p:sldId id="269" r:id="rId18"/>
    <p:sldId id="277" r:id="rId19"/>
    <p:sldId id="271" r:id="rId20"/>
    <p:sldId id="272" r:id="rId21"/>
    <p:sldId id="273" r:id="rId22"/>
    <p:sldId id="274" r:id="rId23"/>
    <p:sldId id="275"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4"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48C555-4AF1-C189-87D8-FB5E6AAD6DA1}" name="Leah DeLancey" initials="LD" userId="S::leah@staysafeonline.org::6e62aa56-a2bb-4f7f-8264-89c0cc4d1eb0" providerId="AD"/>
  <p188:author id="{47152E9A-2F2B-9E89-7E1B-46874BBB48A2}" name="Jennifer Cook" initials="JC" userId="S::jennifer@staysafeonline.org::2acc0ecb-095f-41a9-abd1-e3f5f1bb3f6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3"/>
    <p:restoredTop sz="58886" autoAdjust="0"/>
  </p:normalViewPr>
  <p:slideViewPr>
    <p:cSldViewPr snapToGrid="0">
      <p:cViewPr varScale="1">
        <p:scale>
          <a:sx n="57" d="100"/>
          <a:sy n="57" d="100"/>
        </p:scale>
        <p:origin x="882" y="21"/>
      </p:cViewPr>
      <p:guideLst>
        <p:guide orient="horz" pos="9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9CCCB6-64EA-4D91-B03C-98268EB55F2E}" type="datetimeFigureOut">
              <a:rPr lang="en-US" smtClean="0"/>
              <a:t>7/10/2023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D90486-A460-4E04-93B3-C60FE225278F}" type="slidenum">
              <a:rPr lang="en-US" smtClean="0"/>
              <a:t>‹#›</a:t>
            </a:fld>
            <a:endParaRPr lang="en-US"/>
          </a:p>
        </p:txBody>
      </p:sp>
    </p:spTree>
    <p:extLst>
      <p:ext uri="{BB962C8B-B14F-4D97-AF65-F5344CB8AC3E}">
        <p14:creationId xmlns:p14="http://schemas.microsoft.com/office/powerpoint/2010/main" val="127672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 – tell the students your name, your position and why you are qualified to give this information. Thank them for attending. Our overall theme for this entire presentation is “It’s Easy to Stay Safe Online.” You are passionate about cybersecurity and you are here to help!] </a:t>
            </a:r>
          </a:p>
        </p:txBody>
      </p:sp>
      <p:sp>
        <p:nvSpPr>
          <p:cNvPr id="4" name="Slide Number Placeholder 3"/>
          <p:cNvSpPr>
            <a:spLocks noGrp="1"/>
          </p:cNvSpPr>
          <p:nvPr>
            <p:ph type="sldNum" sz="quarter" idx="5"/>
          </p:nvPr>
        </p:nvSpPr>
        <p:spPr/>
        <p:txBody>
          <a:bodyPr/>
          <a:lstStyle/>
          <a:p>
            <a:fld id="{86D90486-A460-4E04-93B3-C60FE225278F}" type="slidenum">
              <a:rPr lang="en-US" smtClean="0"/>
              <a:t>1</a:t>
            </a:fld>
            <a:endParaRPr lang="en-US"/>
          </a:p>
        </p:txBody>
      </p:sp>
    </p:spTree>
    <p:extLst>
      <p:ext uri="{BB962C8B-B14F-4D97-AF65-F5344CB8AC3E}">
        <p14:creationId xmlns:p14="http://schemas.microsoft.com/office/powerpoint/2010/main" val="2261161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Software is dynamic. What I mean by this is that it is always changing – developers discover and fix bugs, platforms add more features. With every piece of software, a quiet arms race gets going – hackers try to find holes to exploit, while developers try to beat back any hacking attempt while pouring over the code for potential cybersecurity gaps. </a:t>
            </a:r>
          </a:p>
          <a:p>
            <a:endParaRPr lang="en-US"/>
          </a:p>
          <a:p>
            <a:r>
              <a:rPr lang="en-US"/>
              <a:t>How do you make sure your software has the strongest protection? Keep it updated. </a:t>
            </a:r>
          </a:p>
          <a:p>
            <a:endParaRPr lang="en-US"/>
          </a:p>
          <a:p>
            <a:r>
              <a:rPr lang="en-US"/>
              <a:t>This includes your computer operating system, like Windows, MacOS, or iOS or Android for mobile devices. It also includes all the software on your computer and apps on your phone or tablet. </a:t>
            </a:r>
          </a:p>
          <a:p>
            <a:endParaRPr lang="en-US"/>
          </a:p>
          <a:p>
            <a:r>
              <a:rPr lang="en-US"/>
              <a:t>Yes, that sounds like a lot of updating. How will you find the time to ever use your machines if you’re always updating? Solution: you can set your software to update automatically. In some cases, your system will allow you to update outside of when you normally use your computer. While you are fast asleep, your computer can be fortifying itself against the latest hacking threats!</a:t>
            </a:r>
          </a:p>
          <a:p>
            <a:endParaRPr lang="en-US"/>
          </a:p>
        </p:txBody>
      </p:sp>
      <p:sp>
        <p:nvSpPr>
          <p:cNvPr id="4" name="Slide Number Placeholder 3"/>
          <p:cNvSpPr>
            <a:spLocks noGrp="1"/>
          </p:cNvSpPr>
          <p:nvPr>
            <p:ph type="sldNum" sz="quarter" idx="5"/>
          </p:nvPr>
        </p:nvSpPr>
        <p:spPr/>
        <p:txBody>
          <a:bodyPr/>
          <a:lstStyle/>
          <a:p>
            <a:fld id="{86D90486-A460-4E04-93B3-C60FE225278F}" type="slidenum">
              <a:rPr lang="en-US" smtClean="0"/>
              <a:t>10</a:t>
            </a:fld>
            <a:endParaRPr lang="en-US"/>
          </a:p>
        </p:txBody>
      </p:sp>
    </p:spTree>
    <p:extLst>
      <p:ext uri="{BB962C8B-B14F-4D97-AF65-F5344CB8AC3E}">
        <p14:creationId xmlns:p14="http://schemas.microsoft.com/office/powerpoint/2010/main" val="3160789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also wise to regularly audit the software on your computers and apps on your devices every few months. That piano lesson app you downloaded and used once two years ago? Not only is it taking up space on your phone, it could be collecting your data. Worse, it could present a door to cybercriminals to the rest of your device or accounts. Your device, your attention, is valuable real estate! It deserves to be kept fresh and efficient.  </a:t>
            </a:r>
          </a:p>
          <a:p>
            <a:endParaRPr lang="en-US" dirty="0"/>
          </a:p>
        </p:txBody>
      </p:sp>
      <p:sp>
        <p:nvSpPr>
          <p:cNvPr id="4" name="Slide Number Placeholder 3"/>
          <p:cNvSpPr>
            <a:spLocks noGrp="1"/>
          </p:cNvSpPr>
          <p:nvPr>
            <p:ph type="sldNum" sz="quarter" idx="5"/>
          </p:nvPr>
        </p:nvSpPr>
        <p:spPr/>
        <p:txBody>
          <a:bodyPr/>
          <a:lstStyle/>
          <a:p>
            <a:fld id="{86D90486-A460-4E04-93B3-C60FE225278F}" type="slidenum">
              <a:rPr lang="en-US" smtClean="0"/>
              <a:t>11</a:t>
            </a:fld>
            <a:endParaRPr lang="en-US"/>
          </a:p>
        </p:txBody>
      </p:sp>
    </p:spTree>
    <p:extLst>
      <p:ext uri="{BB962C8B-B14F-4D97-AF65-F5344CB8AC3E}">
        <p14:creationId xmlns:p14="http://schemas.microsoft.com/office/powerpoint/2010/main" val="3947941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Phishing is one of the most common forms of cybersecurity breaches. A phishing attack is when a cybercriminal sends an email, text message, or social media message with the hopes that the recipient will click on a malicious link or download a bad attachment. Once the link is clicked or the attachment downloaded, the hacker might be able to install malware on your computer or do a bunch of other shady stuff. </a:t>
            </a:r>
          </a:p>
          <a:p>
            <a:endParaRPr lang="en-US" dirty="0"/>
          </a:p>
          <a:p>
            <a:r>
              <a:rPr lang="en-US" dirty="0"/>
              <a:t>You might have heard of phishing before, but it is good to remember that cybercriminals are trying every day to improve their disguises. </a:t>
            </a:r>
          </a:p>
          <a:p>
            <a:endParaRPr lang="en-US" dirty="0"/>
          </a:p>
          <a:p>
            <a:r>
              <a:rPr lang="en-US" dirty="0"/>
              <a:t>Any communication from an unknown sender should perk your ears up, as well as any message that seems entirely out of the blue. No, you probably did not win a diamond necklace if you never entered a contest for it. You probably aren’t being sued if you are 14. </a:t>
            </a:r>
          </a:p>
          <a:p>
            <a:endParaRPr lang="en-US" dirty="0"/>
          </a:p>
          <a:p>
            <a:r>
              <a:rPr lang="en-US" dirty="0"/>
              <a:t>Look out for messages that seem either too good to be true, or on the flip side, too awful to be true. Phishers want to create a sense of urgency to send you into a fit of ecstasy or panic so you don’t think about what you’re clicking. </a:t>
            </a:r>
          </a:p>
          <a:p>
            <a:endParaRPr lang="en-US" dirty="0"/>
          </a:p>
          <a:p>
            <a:r>
              <a:rPr lang="en-US" dirty="0"/>
              <a:t>Typos and grammatical errors, vague greetings, and short messages are all hallmarks of a phishing message. Look at the email address of the sender – it might be a spoof of a legit website, like Goggle instead of Google. </a:t>
            </a:r>
          </a:p>
          <a:p>
            <a:endParaRPr lang="en-US" dirty="0"/>
          </a:p>
          <a:p>
            <a:r>
              <a:rPr lang="en-US" dirty="0"/>
              <a:t>If you are suspicious, don’t click anything! Don’t click the link to see what it’s all about, don’t download any attachments, don’t even click the “Unsubscribe” button. </a:t>
            </a:r>
          </a:p>
          <a:p>
            <a:endParaRPr lang="en-US" dirty="0"/>
          </a:p>
          <a:p>
            <a:r>
              <a:rPr lang="en-US" dirty="0"/>
              <a:t>For every email, text, or DM you get from an unfamiliar sender, take a few seconds – like, literally count to 4 or 5 – and do a gut-check on if it is a phishing attempt or not. Is it making you feel confused, scared, or like you have to act fast? </a:t>
            </a:r>
          </a:p>
          <a:p>
            <a:endParaRPr lang="en-US" dirty="0"/>
          </a:p>
          <a:p>
            <a:r>
              <a:rPr lang="en-US" dirty="0"/>
              <a:t>If you are on the fence, don’t click anything. Open another browser tab and use a search engine to look up the sender’s email address or the subject of the message. You might find more information about whether it is a well-known scam or not. Regardless, if your gut is telling you something is off, don’t click.  </a:t>
            </a:r>
          </a:p>
        </p:txBody>
      </p:sp>
      <p:sp>
        <p:nvSpPr>
          <p:cNvPr id="4" name="Slide Number Placeholder 3"/>
          <p:cNvSpPr>
            <a:spLocks noGrp="1"/>
          </p:cNvSpPr>
          <p:nvPr>
            <p:ph type="sldNum" sz="quarter" idx="5"/>
          </p:nvPr>
        </p:nvSpPr>
        <p:spPr/>
        <p:txBody>
          <a:bodyPr/>
          <a:lstStyle/>
          <a:p>
            <a:fld id="{86D90486-A460-4E04-93B3-C60FE225278F}" type="slidenum">
              <a:rPr lang="en-US" smtClean="0"/>
              <a:t>12</a:t>
            </a:fld>
            <a:endParaRPr lang="en-US"/>
          </a:p>
        </p:txBody>
      </p:sp>
    </p:spTree>
    <p:extLst>
      <p:ext uri="{BB962C8B-B14F-4D97-AF65-F5344CB8AC3E}">
        <p14:creationId xmlns:p14="http://schemas.microsoft.com/office/powerpoint/2010/main" val="889664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way to help stop cybercriminals is to not just delete phishing emails, but to report the email as well. </a:t>
            </a:r>
          </a:p>
          <a:p>
            <a:endParaRPr lang="en-US"/>
          </a:p>
          <a:p>
            <a:r>
              <a:rPr lang="en-US"/>
              <a:t>Many email clients and social media platforms let you report phishing attempts with the click of a button – by doing this, you can help investigators shut down hackers. </a:t>
            </a:r>
          </a:p>
          <a:p>
            <a:endParaRPr lang="en-US"/>
          </a:p>
          <a:p>
            <a:r>
              <a:rPr lang="en-US"/>
              <a:t>You can also block the email account, social media account or phone number from contacting you in the future. </a:t>
            </a:r>
          </a:p>
          <a:p>
            <a:endParaRPr lang="en-US"/>
          </a:p>
          <a:p>
            <a:r>
              <a:rPr lang="en-US"/>
              <a:t>No matter what, though, don’t click anything in the phishing message itself – again, not even if there is a “unsubscribe” button in the email. </a:t>
            </a:r>
          </a:p>
          <a:p>
            <a:endParaRPr lang="en-US"/>
          </a:p>
          <a:p>
            <a:r>
              <a:rPr lang="en-US"/>
              <a:t>After reporting it, delete the message. If you are unable to report the message, delete the message. </a:t>
            </a:r>
          </a:p>
        </p:txBody>
      </p:sp>
      <p:sp>
        <p:nvSpPr>
          <p:cNvPr id="4" name="Slide Number Placeholder 3"/>
          <p:cNvSpPr>
            <a:spLocks noGrp="1"/>
          </p:cNvSpPr>
          <p:nvPr>
            <p:ph type="sldNum" sz="quarter" idx="5"/>
          </p:nvPr>
        </p:nvSpPr>
        <p:spPr/>
        <p:txBody>
          <a:bodyPr/>
          <a:lstStyle/>
          <a:p>
            <a:fld id="{86D90486-A460-4E04-93B3-C60FE225278F}" type="slidenum">
              <a:rPr lang="en-US" smtClean="0"/>
              <a:t>13</a:t>
            </a:fld>
            <a:endParaRPr lang="en-US"/>
          </a:p>
        </p:txBody>
      </p:sp>
    </p:spTree>
    <p:extLst>
      <p:ext uri="{BB962C8B-B14F-4D97-AF65-F5344CB8AC3E}">
        <p14:creationId xmlns:p14="http://schemas.microsoft.com/office/powerpoint/2010/main" val="601733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Going beyond our Core 4 behaviors, I recommend that you just generally have an attitude of thinking before clicking. By getting us into a passive routine of scrolling and clicking, cybercriminals and malware can take advantage. </a:t>
            </a:r>
          </a:p>
          <a:p>
            <a:endParaRPr lang="en-US"/>
          </a:p>
          <a:p>
            <a:pPr algn="l"/>
            <a:r>
              <a:rPr lang="en-US" b="0" i="0">
                <a:solidFill>
                  <a:srgbClr val="FFFFFF"/>
                </a:solidFill>
                <a:effectLst/>
                <a:latin typeface="inherit"/>
              </a:rPr>
              <a:t>Links in email, tweets, texts, posts, social media messages and online advertising are the easiest way for a bad actor to get your sensitive information. Be wary of clicking on links or downloading anything that comes from a stranger or that you were not expecting. </a:t>
            </a:r>
            <a:endParaRPr lang="en-US" b="0" i="0">
              <a:solidFill>
                <a:srgbClr val="FFFFFF"/>
              </a:solidFill>
              <a:effectLst/>
              <a:latin typeface="ibm plex sans" panose="020B0503050203000203" pitchFamily="34" charset="0"/>
            </a:endParaRPr>
          </a:p>
          <a:p>
            <a:endParaRPr lang="en-US"/>
          </a:p>
          <a:p>
            <a:r>
              <a:rPr lang="en-US"/>
              <a:t>Along with keeping your software updated, don’t be afraid to look over your settings. </a:t>
            </a:r>
          </a:p>
          <a:p>
            <a:endParaRPr lang="en-US"/>
          </a:p>
          <a:p>
            <a:r>
              <a:rPr lang="en-US" b="0" i="0">
                <a:solidFill>
                  <a:srgbClr val="FFFFFF"/>
                </a:solidFill>
                <a:effectLst/>
                <a:latin typeface="ibm plex sans" panose="020B0503050203000203" pitchFamily="34" charset="0"/>
              </a:rPr>
              <a:t>Every time you sign up for a new account, download a new app, or get a new device, immediately configure the privacy and security settings to your comfort level for information sharing. Regularly check these settings to make sure they are still configured to your comfort. </a:t>
            </a:r>
          </a:p>
          <a:p>
            <a:endParaRPr lang="en-US" b="0" i="0">
              <a:solidFill>
                <a:srgbClr val="FFFFFF"/>
              </a:solidFill>
              <a:effectLst/>
              <a:latin typeface="ibm plex sans" panose="020B0503050203000203" pitchFamily="34" charset="0"/>
            </a:endParaRPr>
          </a:p>
          <a:p>
            <a:r>
              <a:rPr lang="en-US" b="0" i="0">
                <a:solidFill>
                  <a:srgbClr val="FFFFFF"/>
                </a:solidFill>
                <a:effectLst/>
                <a:latin typeface="ibm plex sans" panose="020B0503050203000203" pitchFamily="34" charset="0"/>
              </a:rPr>
              <a:t>I’m sure for many of you, online shopping is simply “shopping.” To keep your payment info safe and avoid scams, watch out for fake e-commerce sites. Prior to making a purchase, read customer reviews of the merchant. Check trusted sources, like the Better Business Bureau, as well as online platforms. In addition, see if the store has a physical location and any customer service information. If you still have doubts, call the merchant to confirm that they are legitimate. </a:t>
            </a:r>
          </a:p>
          <a:p>
            <a:endParaRPr lang="en-US" b="0" i="0">
              <a:solidFill>
                <a:srgbClr val="FFFFFF"/>
              </a:solidFill>
              <a:effectLst/>
              <a:latin typeface="ibm plex sans" panose="020B0503050203000203" pitchFamily="34" charset="0"/>
            </a:endParaRPr>
          </a:p>
          <a:p>
            <a:endParaRPr lang="en-US"/>
          </a:p>
        </p:txBody>
      </p:sp>
      <p:sp>
        <p:nvSpPr>
          <p:cNvPr id="4" name="Slide Number Placeholder 3"/>
          <p:cNvSpPr>
            <a:spLocks noGrp="1"/>
          </p:cNvSpPr>
          <p:nvPr>
            <p:ph type="sldNum" sz="quarter" idx="5"/>
          </p:nvPr>
        </p:nvSpPr>
        <p:spPr/>
        <p:txBody>
          <a:bodyPr/>
          <a:lstStyle/>
          <a:p>
            <a:fld id="{86D90486-A460-4E04-93B3-C60FE225278F}" type="slidenum">
              <a:rPr lang="en-US" smtClean="0"/>
              <a:t>14</a:t>
            </a:fld>
            <a:endParaRPr lang="en-US"/>
          </a:p>
        </p:txBody>
      </p:sp>
    </p:spTree>
    <p:extLst>
      <p:ext uri="{BB962C8B-B14F-4D97-AF65-F5344CB8AC3E}">
        <p14:creationId xmlns:p14="http://schemas.microsoft.com/office/powerpoint/2010/main" val="2693960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likely, you’re on some social media network – Snapchat, Tik Tok, Instagram, Reddit, Facebook, Twitter…the list seems to grow every year. I’ve got a few general tips for staying safe on social media. </a:t>
            </a:r>
          </a:p>
          <a:p>
            <a:endParaRPr lang="en-US" dirty="0"/>
          </a:p>
          <a:p>
            <a:r>
              <a:rPr lang="en-US" dirty="0"/>
              <a:t>First, always check your settings. Feel free to check your settings right now! Every time you sign up for a new social media account or download a new app, immediately configure the privacy and security settings to your comfort level for information sharing. I’m talking about things like location sharing and how public you want your profile and posts to be. Regularly check these settings to make sure they are still configured to your comfort.</a:t>
            </a:r>
          </a:p>
          <a:p>
            <a:endParaRPr lang="en-US" dirty="0"/>
          </a:p>
          <a:p>
            <a:r>
              <a:rPr lang="en-US" dirty="0"/>
              <a:t>Be cautious about how much personal information you provide on social networking sites. The more information you post, the easier it may be for a hacker or someone else to use that information to steal your identity, access your data or commit other crimes such as stalking. You don’t want to become the face of some random </a:t>
            </a:r>
            <a:r>
              <a:rPr lang="en-US" dirty="0" err="1"/>
              <a:t>finsta</a:t>
            </a:r>
            <a:r>
              <a:rPr lang="en-US" dirty="0"/>
              <a:t>! You don’t need to tell some random account what the name of your first pet was!</a:t>
            </a:r>
          </a:p>
          <a:p>
            <a:endParaRPr lang="en-US" dirty="0"/>
          </a:p>
          <a:p>
            <a:r>
              <a:rPr lang="en-US" dirty="0"/>
              <a:t>Finally, be careful with what you share. Protect your reputation on social networks. What you post online stays online. Think twice before posting pictures you wouldn’t want your parents or future employers to see. Some recent research finds that 70% of job recruiters rejected candidates based on information they found online. This is true even for apps that supposedly auto-delete posts, like Snap or Instagram Stories, because others can screenshot or screen-record your posts. </a:t>
            </a:r>
          </a:p>
          <a:p>
            <a:endParaRPr lang="en-US" dirty="0"/>
          </a:p>
          <a:p>
            <a:r>
              <a:rPr lang="en-US" dirty="0">
                <a:cs typeface="Calibri"/>
              </a:rPr>
              <a:t>[We have a resource that lists how you can configure privacy settings for dozens of websites you can share with the audience: </a:t>
            </a:r>
            <a:r>
              <a:rPr lang="en-US" dirty="0"/>
              <a:t>https://staysafeonline.org/resources/manage-your-privacy-settings/]</a:t>
            </a: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86D90486-A460-4E04-93B3-C60FE225278F}" type="slidenum">
              <a:rPr lang="en-US" smtClean="0"/>
              <a:t>15</a:t>
            </a:fld>
            <a:endParaRPr lang="en-US"/>
          </a:p>
        </p:txBody>
      </p:sp>
    </p:spTree>
    <p:extLst>
      <p:ext uri="{BB962C8B-B14F-4D97-AF65-F5344CB8AC3E}">
        <p14:creationId xmlns:p14="http://schemas.microsoft.com/office/powerpoint/2010/main" val="3903298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their very nature, public wireless networks and hotspots are not secure, which means that anyone could potentially see what you are doing on your laptop or smartphone while you are connected to them. </a:t>
            </a:r>
          </a:p>
          <a:p>
            <a:endParaRPr lang="en-US" dirty="0"/>
          </a:p>
          <a:p>
            <a:r>
              <a:rPr lang="en-US" dirty="0"/>
              <a:t>Limit what you do on public Wi-Fi, and avoid logging in to key accounts like email and banking. </a:t>
            </a:r>
          </a:p>
          <a:p>
            <a:endParaRPr lang="en-US" dirty="0"/>
          </a:p>
          <a:p>
            <a:r>
              <a:rPr lang="en-US" dirty="0"/>
              <a:t>I recommend using a service known as a virtual private network (VPN) if you have to use public </a:t>
            </a:r>
            <a:r>
              <a:rPr lang="en-US" dirty="0" err="1"/>
              <a:t>wifi</a:t>
            </a:r>
            <a:r>
              <a:rPr lang="en-US" dirty="0"/>
              <a:t>. Also, a personal or mobile hotspot provides a more secure connection than public </a:t>
            </a:r>
            <a:r>
              <a:rPr lang="en-US" dirty="0" err="1"/>
              <a:t>wifi</a:t>
            </a:r>
            <a:r>
              <a:rPr lang="en-US" dirty="0"/>
              <a:t>. </a:t>
            </a:r>
          </a:p>
        </p:txBody>
      </p:sp>
      <p:sp>
        <p:nvSpPr>
          <p:cNvPr id="4" name="Slide Number Placeholder 3"/>
          <p:cNvSpPr>
            <a:spLocks noGrp="1"/>
          </p:cNvSpPr>
          <p:nvPr>
            <p:ph type="sldNum" sz="quarter" idx="5"/>
          </p:nvPr>
        </p:nvSpPr>
        <p:spPr/>
        <p:txBody>
          <a:bodyPr/>
          <a:lstStyle/>
          <a:p>
            <a:fld id="{86D90486-A460-4E04-93B3-C60FE225278F}" type="slidenum">
              <a:rPr lang="en-US" smtClean="0"/>
              <a:t>16</a:t>
            </a:fld>
            <a:endParaRPr lang="en-US"/>
          </a:p>
        </p:txBody>
      </p:sp>
    </p:spTree>
    <p:extLst>
      <p:ext uri="{BB962C8B-B14F-4D97-AF65-F5344CB8AC3E}">
        <p14:creationId xmlns:p14="http://schemas.microsoft.com/office/powerpoint/2010/main" val="1445704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[Ask your audience if any of what you’ve talked about sounds too scary, too difficult, or too complicated. Ask them specifically what they don’t understand – try to empower them to get onboard with the Core 4]</a:t>
            </a:r>
          </a:p>
          <a:p>
            <a:endParaRPr lang="en-US"/>
          </a:p>
          <a:p>
            <a:r>
              <a:rPr lang="en-US"/>
              <a:t>Some common issues people have with adopting these behaviors include:</a:t>
            </a:r>
          </a:p>
          <a:p>
            <a:endParaRPr lang="en-US"/>
          </a:p>
          <a:p>
            <a:pPr marL="171450" indent="-171450">
              <a:buFontTx/>
              <a:buChar char="-"/>
            </a:pPr>
            <a:r>
              <a:rPr lang="en-US"/>
              <a:t>Lack of knowledge: fortunately, that isn’t the case for you because you are attending this extremely informative presentation! And I have hardcopies of my presentation and resources available for you to take with you!</a:t>
            </a:r>
          </a:p>
          <a:p>
            <a:pPr marL="171450" indent="-171450">
              <a:buFontTx/>
              <a:buChar char="-"/>
            </a:pPr>
            <a:endParaRPr lang="en-US"/>
          </a:p>
          <a:p>
            <a:pPr marL="171450" indent="-171450">
              <a:buFontTx/>
              <a:buChar char="-"/>
            </a:pPr>
            <a:r>
              <a:rPr lang="en-US"/>
              <a:t>It takes too much time: Trust me, once you get going, these behaviors do not take much time. Even downloading or setting up a password manager, or turning on automatic updates for your operating system, takes literally a few minutes. </a:t>
            </a:r>
          </a:p>
          <a:p>
            <a:pPr marL="171450" indent="-171450">
              <a:buFontTx/>
              <a:buChar char="-"/>
            </a:pPr>
            <a:endParaRPr lang="en-US"/>
          </a:p>
          <a:p>
            <a:pPr marL="171450" indent="-171450">
              <a:buFontTx/>
              <a:buChar char="-"/>
            </a:pPr>
            <a:r>
              <a:rPr lang="en-US"/>
              <a:t>You think you have nothing to hide and not much money to steal: Sure, hackers might not be able to blackmail you with evidence that you are a criminal mastermind and you might not have millions sitting in crypto, but even simple malware issues can slow down your machine, make using the internet a pain and puts your data at risk. Hopefully, you now know that it’s easy to stay safe online. It’s easy and it’s important!</a:t>
            </a:r>
          </a:p>
          <a:p>
            <a:pPr marL="171450" indent="-171450">
              <a:buFontTx/>
              <a:buChar char="-"/>
            </a:pPr>
            <a:endParaRPr lang="en-US"/>
          </a:p>
          <a:p>
            <a:pPr marL="171450" indent="-171450">
              <a:buFontTx/>
              <a:buChar char="-"/>
            </a:pPr>
            <a:endParaRPr lang="en-US"/>
          </a:p>
        </p:txBody>
      </p:sp>
      <p:sp>
        <p:nvSpPr>
          <p:cNvPr id="4" name="Slide Number Placeholder 3"/>
          <p:cNvSpPr>
            <a:spLocks noGrp="1"/>
          </p:cNvSpPr>
          <p:nvPr>
            <p:ph type="sldNum" sz="quarter" idx="5"/>
          </p:nvPr>
        </p:nvSpPr>
        <p:spPr/>
        <p:txBody>
          <a:bodyPr/>
          <a:lstStyle/>
          <a:p>
            <a:fld id="{86D90486-A460-4E04-93B3-C60FE225278F}" type="slidenum">
              <a:rPr lang="en-US" smtClean="0"/>
              <a:t>17</a:t>
            </a:fld>
            <a:endParaRPr lang="en-US"/>
          </a:p>
        </p:txBody>
      </p:sp>
    </p:spTree>
    <p:extLst>
      <p:ext uri="{BB962C8B-B14F-4D97-AF65-F5344CB8AC3E}">
        <p14:creationId xmlns:p14="http://schemas.microsoft.com/office/powerpoint/2010/main" val="1425220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challenge you to think about how long it would actually take you to adopt the Core 4 behaviors. You could probably take care of a lot of what I’ve talked about in less than an hour. </a:t>
            </a:r>
          </a:p>
          <a:p>
            <a:endParaRPr lang="en-US"/>
          </a:p>
          <a:p>
            <a:r>
              <a:rPr lang="en-US"/>
              <a:t>Look up the settings of your major accounts and see if they allow you to do multifactor authentication. This could involve a few things – you might have to set up a facial ID or fingerprint scan, download a specific MFA app or provide the service with your email address or phone number. None of these will take up much time to set up once you explore these settings. </a:t>
            </a:r>
          </a:p>
          <a:p>
            <a:endParaRPr lang="en-US"/>
          </a:p>
          <a:p>
            <a:r>
              <a:rPr lang="en-US"/>
              <a:t>Next, download a password manager! This takes mere moments, and there might be one already set up through your device or web browser. Once you have a manager, it will automatically ask you to save passwords as you go to the log in page of various accounts. You can use it to generate strong, unique passwords for new accounts or create better passwords for your existing ones. Many password programs will let you know if any of your passwords are weak or have been compromised in a breach. </a:t>
            </a:r>
          </a:p>
          <a:p>
            <a:endParaRPr lang="en-US"/>
          </a:p>
          <a:p>
            <a:r>
              <a:rPr lang="en-US"/>
              <a:t>Go through your devices and systems and download the latest updates. The download and installation process might take some time, but setting up automatic updates does not. You can often set up updates to take place at night or whenever you aren’t using your device. </a:t>
            </a:r>
          </a:p>
          <a:p>
            <a:endParaRPr lang="en-US"/>
          </a:p>
          <a:p>
            <a:r>
              <a:rPr lang="en-US"/>
              <a:t>Finally, I hope that you don’t have a lot of identifying and reporting phishing attempts to do when you get home, but now you know what to look for. Take a handful of seconds before acting when you get an email – if it appears to be a phishing attempt, report and delete it. </a:t>
            </a:r>
          </a:p>
          <a:p>
            <a:endParaRPr lang="en-US"/>
          </a:p>
          <a:p>
            <a:r>
              <a:rPr lang="en-US"/>
              <a:t>I bet that, in the time it took you to listen to my presentation, you can be well, well on your way to staying safe online!</a:t>
            </a:r>
          </a:p>
        </p:txBody>
      </p:sp>
      <p:sp>
        <p:nvSpPr>
          <p:cNvPr id="4" name="Slide Number Placeholder 3"/>
          <p:cNvSpPr>
            <a:spLocks noGrp="1"/>
          </p:cNvSpPr>
          <p:nvPr>
            <p:ph type="sldNum" sz="quarter" idx="5"/>
          </p:nvPr>
        </p:nvSpPr>
        <p:spPr/>
        <p:txBody>
          <a:bodyPr/>
          <a:lstStyle/>
          <a:p>
            <a:fld id="{86D90486-A460-4E04-93B3-C60FE225278F}" type="slidenum">
              <a:rPr lang="en-US" smtClean="0"/>
              <a:t>18</a:t>
            </a:fld>
            <a:endParaRPr lang="en-US"/>
          </a:p>
        </p:txBody>
      </p:sp>
    </p:spTree>
    <p:extLst>
      <p:ext uri="{BB962C8B-B14F-4D97-AF65-F5344CB8AC3E}">
        <p14:creationId xmlns:p14="http://schemas.microsoft.com/office/powerpoint/2010/main" val="2218398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Of course, this might sound like a lot. I would hate for you to feel intimidated and not take any action. </a:t>
            </a:r>
          </a:p>
          <a:p>
            <a:endParaRPr lang="en-US"/>
          </a:p>
          <a:p>
            <a:r>
              <a:rPr lang="en-US"/>
              <a:t>You can start small. Download a password manager, for example. See how it works. Add a few passwords for a few accounts. Over time, your passwords will get stronger and you will have a place to store them. </a:t>
            </a:r>
          </a:p>
          <a:p>
            <a:endParaRPr lang="en-US"/>
          </a:p>
          <a:p>
            <a:r>
              <a:rPr lang="en-US"/>
              <a:t>Or check for updates on one device and install them. </a:t>
            </a:r>
          </a:p>
          <a:p>
            <a:endParaRPr lang="en-US"/>
          </a:p>
          <a:p>
            <a:r>
              <a:rPr lang="en-US"/>
              <a:t>See if you can put MFA on for your main computer or smartphone, like using a fingerprint or face ID.</a:t>
            </a:r>
          </a:p>
          <a:p>
            <a:endParaRPr lang="en-US"/>
          </a:p>
          <a:p>
            <a:r>
              <a:rPr lang="en-US"/>
              <a:t>Take it easy – with time, you’ll have awesome skills with these Core 4!</a:t>
            </a:r>
          </a:p>
        </p:txBody>
      </p:sp>
      <p:sp>
        <p:nvSpPr>
          <p:cNvPr id="4" name="Slide Number Placeholder 3"/>
          <p:cNvSpPr>
            <a:spLocks noGrp="1"/>
          </p:cNvSpPr>
          <p:nvPr>
            <p:ph type="sldNum" sz="quarter" idx="5"/>
          </p:nvPr>
        </p:nvSpPr>
        <p:spPr/>
        <p:txBody>
          <a:bodyPr/>
          <a:lstStyle/>
          <a:p>
            <a:fld id="{86D90486-A460-4E04-93B3-C60FE225278F}" type="slidenum">
              <a:rPr lang="en-US" smtClean="0"/>
              <a:t>19</a:t>
            </a:fld>
            <a:endParaRPr lang="en-US"/>
          </a:p>
        </p:txBody>
      </p:sp>
    </p:spTree>
    <p:extLst>
      <p:ext uri="{BB962C8B-B14F-4D97-AF65-F5344CB8AC3E}">
        <p14:creationId xmlns:p14="http://schemas.microsoft.com/office/powerpoint/2010/main" val="457821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Staying safe online is not as hard as you might think – I’m going to go over 4 key behaviors that are easy to adopt. Even teenagers can adapt these habits – your devices, email accounts, social media accounts, gaming avatars, homework, all of it is worth keeping secure. With the Core 4, you can lock down your online accounts, keep your data very safe, and still have time to learn a new Tik Tok dance today. </a:t>
            </a:r>
          </a:p>
          <a:p>
            <a:endParaRPr lang="en-US"/>
          </a:p>
          <a:p>
            <a:r>
              <a:rPr lang="en-US"/>
              <a:t>The core 4 behaviors are:</a:t>
            </a:r>
          </a:p>
          <a:p>
            <a:pPr marL="171450" indent="-171450">
              <a:buFontTx/>
              <a:buChar char="-"/>
            </a:pPr>
            <a:r>
              <a:rPr lang="en-US"/>
              <a:t>Use multi-factor authentication</a:t>
            </a:r>
          </a:p>
          <a:p>
            <a:pPr marL="171450" indent="-171450">
              <a:buFontTx/>
              <a:buChar char="-"/>
            </a:pPr>
            <a:r>
              <a:rPr lang="en-US"/>
              <a:t>Use strong passwords and a password managers</a:t>
            </a:r>
          </a:p>
          <a:p>
            <a:pPr marL="171450" indent="-171450">
              <a:buFontTx/>
              <a:buChar char="-"/>
            </a:pPr>
            <a:r>
              <a:rPr lang="en-US"/>
              <a:t>Keep your software updated</a:t>
            </a:r>
          </a:p>
          <a:p>
            <a:pPr marL="171450" indent="-171450">
              <a:buFontTx/>
              <a:buChar char="-"/>
            </a:pPr>
            <a:r>
              <a:rPr lang="en-US"/>
              <a:t>Identify phishing attempts</a:t>
            </a:r>
          </a:p>
          <a:p>
            <a:pPr marL="171450" indent="-171450">
              <a:buFontTx/>
              <a:buChar char="-"/>
            </a:pPr>
            <a:endParaRPr lang="en-US"/>
          </a:p>
          <a:p>
            <a:pPr marL="0" indent="0">
              <a:buFontTx/>
              <a:buNone/>
            </a:pPr>
            <a:r>
              <a:rPr lang="en-US"/>
              <a:t>By coming to my presentation, you are already most of the way there. The biggest hurdle is just taking the action to get started. I promise you, these behaviors do not take much time and you can do them all for free. You’ll have to repeat these behaviors over time, but once you get started, you can find an easy rhythm that works for you. </a:t>
            </a:r>
          </a:p>
          <a:p>
            <a:pPr marL="0" indent="0">
              <a:buFontTx/>
              <a:buNone/>
            </a:pPr>
            <a:endParaRPr lang="en-US"/>
          </a:p>
          <a:p>
            <a:pPr marL="0" indent="0">
              <a:buFontTx/>
              <a:buNone/>
            </a:pPr>
            <a:r>
              <a:rPr lang="en-US"/>
              <a:t>You can adopt these core 4 behaviors in less time than it will take me to do this presentation! </a:t>
            </a:r>
          </a:p>
          <a:p>
            <a:pPr marL="171450" indent="-171450">
              <a:buFontTx/>
              <a:buChar char="-"/>
            </a:pPr>
            <a:endParaRPr lang="en-US"/>
          </a:p>
        </p:txBody>
      </p:sp>
      <p:sp>
        <p:nvSpPr>
          <p:cNvPr id="4" name="Slide Number Placeholder 3"/>
          <p:cNvSpPr>
            <a:spLocks noGrp="1"/>
          </p:cNvSpPr>
          <p:nvPr>
            <p:ph type="sldNum" sz="quarter" idx="5"/>
          </p:nvPr>
        </p:nvSpPr>
        <p:spPr/>
        <p:txBody>
          <a:bodyPr/>
          <a:lstStyle/>
          <a:p>
            <a:fld id="{86D90486-A460-4E04-93B3-C60FE225278F}" type="slidenum">
              <a:rPr lang="en-US" smtClean="0"/>
              <a:t>2</a:t>
            </a:fld>
            <a:endParaRPr lang="en-US"/>
          </a:p>
        </p:txBody>
      </p:sp>
    </p:spTree>
    <p:extLst>
      <p:ext uri="{BB962C8B-B14F-4D97-AF65-F5344CB8AC3E}">
        <p14:creationId xmlns:p14="http://schemas.microsoft.com/office/powerpoint/2010/main" val="1807741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conclusion, I want all of you to understand that even as a teenager, </a:t>
            </a:r>
            <a:r>
              <a:rPr lang="en-US" i="1"/>
              <a:t>you have the power to stay safe online! </a:t>
            </a:r>
            <a:r>
              <a:rPr lang="en-US" i="0"/>
              <a:t>These behaviors are easy, trust me. And you can start small if you feel intimidated. </a:t>
            </a:r>
          </a:p>
          <a:p>
            <a:endParaRPr lang="en-US" i="0"/>
          </a:p>
          <a:p>
            <a:r>
              <a:rPr lang="en-US" i="0"/>
              <a:t>Your data and identity are important. Companies pay billions of dollars for data. Your email messages, surfing habits, texts and other online habits are valuable! With a few simple steps, a few minutes, and a little bit of targeted energy, you can protect yourself. </a:t>
            </a:r>
          </a:p>
          <a:p>
            <a:endParaRPr lang="en-US" i="0"/>
          </a:p>
          <a:p>
            <a:r>
              <a:rPr lang="en-US" i="0"/>
              <a:t>Please let me know if you have any questions. For more information, check out staysafeonline.org!</a:t>
            </a:r>
            <a:endParaRPr lang="en-US"/>
          </a:p>
        </p:txBody>
      </p:sp>
      <p:sp>
        <p:nvSpPr>
          <p:cNvPr id="4" name="Slide Number Placeholder 3"/>
          <p:cNvSpPr>
            <a:spLocks noGrp="1"/>
          </p:cNvSpPr>
          <p:nvPr>
            <p:ph type="sldNum" sz="quarter" idx="5"/>
          </p:nvPr>
        </p:nvSpPr>
        <p:spPr/>
        <p:txBody>
          <a:bodyPr/>
          <a:lstStyle/>
          <a:p>
            <a:fld id="{86D90486-A460-4E04-93B3-C60FE225278F}" type="slidenum">
              <a:rPr lang="en-US" smtClean="0"/>
              <a:t>20</a:t>
            </a:fld>
            <a:endParaRPr lang="en-US"/>
          </a:p>
        </p:txBody>
      </p:sp>
    </p:spTree>
    <p:extLst>
      <p:ext uri="{BB962C8B-B14F-4D97-AF65-F5344CB8AC3E}">
        <p14:creationId xmlns:p14="http://schemas.microsoft.com/office/powerpoint/2010/main" val="3841663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a quick poll of the audience: </a:t>
            </a:r>
          </a:p>
          <a:p>
            <a:pPr marL="171450" indent="-171450">
              <a:buFontTx/>
              <a:buChar char="-"/>
            </a:pPr>
            <a:r>
              <a:rPr lang="en-US" dirty="0"/>
              <a:t>Do they know what makes for a strong password (unique, long, complex)? </a:t>
            </a:r>
          </a:p>
          <a:p>
            <a:pPr marL="171450" indent="-171450">
              <a:buFontTx/>
              <a:buChar char="-"/>
            </a:pPr>
            <a:r>
              <a:rPr lang="en-US" dirty="0"/>
              <a:t>Does anyone use a password manager? How do their parents keep their passwords secure? </a:t>
            </a:r>
          </a:p>
          <a:p>
            <a:pPr marL="171450" indent="-171450">
              <a:buFontTx/>
              <a:buChar char="-"/>
            </a:pPr>
            <a:r>
              <a:rPr lang="en-US" dirty="0"/>
              <a:t>Do they have automatic software updates turned on for their computers and other devices? </a:t>
            </a:r>
          </a:p>
          <a:p>
            <a:pPr marL="171450" indent="-171450">
              <a:buFontTx/>
              <a:buChar char="-"/>
            </a:pPr>
            <a:r>
              <a:rPr lang="en-US" dirty="0"/>
              <a:t>Do they know what phishing is?</a:t>
            </a:r>
          </a:p>
          <a:p>
            <a:pPr marL="171450" indent="-171450">
              <a:buFontTx/>
              <a:buChar char="-"/>
            </a:pPr>
            <a:endParaRPr lang="en-US" dirty="0"/>
          </a:p>
          <a:p>
            <a:pPr marL="0" indent="0">
              <a:buFontTx/>
              <a:buNone/>
            </a:pPr>
            <a:r>
              <a:rPr lang="en-US" dirty="0"/>
              <a:t>With this information, you can know what behaviors to focus on and if you need to pivot.]</a:t>
            </a:r>
          </a:p>
        </p:txBody>
      </p:sp>
      <p:sp>
        <p:nvSpPr>
          <p:cNvPr id="4" name="Slide Number Placeholder 3"/>
          <p:cNvSpPr>
            <a:spLocks noGrp="1"/>
          </p:cNvSpPr>
          <p:nvPr>
            <p:ph type="sldNum" sz="quarter" idx="5"/>
          </p:nvPr>
        </p:nvSpPr>
        <p:spPr/>
        <p:txBody>
          <a:bodyPr/>
          <a:lstStyle/>
          <a:p>
            <a:fld id="{86D90486-A460-4E04-93B3-C60FE225278F}" type="slidenum">
              <a:rPr lang="en-US" smtClean="0"/>
              <a:t>3</a:t>
            </a:fld>
            <a:endParaRPr lang="en-US"/>
          </a:p>
        </p:txBody>
      </p:sp>
    </p:spTree>
    <p:extLst>
      <p:ext uri="{BB962C8B-B14F-4D97-AF65-F5344CB8AC3E}">
        <p14:creationId xmlns:p14="http://schemas.microsoft.com/office/powerpoint/2010/main" val="48771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There’s no reason to be scared or intimidated by cybersecurity. </a:t>
            </a:r>
          </a:p>
          <a:p>
            <a:r>
              <a:rPr lang="en-US"/>
              <a:t>- By doing a few simple behaviors, you can really reduce the chances that hackers invade your accounts or devices. </a:t>
            </a:r>
          </a:p>
          <a:p>
            <a:r>
              <a:rPr lang="en-US"/>
              <a:t>- Cybersecurity is a serious issue, even for kids and teens, but it’s easy to get started.</a:t>
            </a:r>
          </a:p>
          <a:p>
            <a:r>
              <a:rPr lang="en-US"/>
              <a:t>- At the end of the day, I hope that you understand that you have the power to protect yourself! </a:t>
            </a:r>
          </a:p>
        </p:txBody>
      </p:sp>
      <p:sp>
        <p:nvSpPr>
          <p:cNvPr id="4" name="Slide Number Placeholder 3"/>
          <p:cNvSpPr>
            <a:spLocks noGrp="1"/>
          </p:cNvSpPr>
          <p:nvPr>
            <p:ph type="sldNum" sz="quarter" idx="5"/>
          </p:nvPr>
        </p:nvSpPr>
        <p:spPr/>
        <p:txBody>
          <a:bodyPr/>
          <a:lstStyle/>
          <a:p>
            <a:fld id="{86D90486-A460-4E04-93B3-C60FE225278F}" type="slidenum">
              <a:rPr lang="en-US" smtClean="0"/>
              <a:t>4</a:t>
            </a:fld>
            <a:endParaRPr lang="en-US"/>
          </a:p>
        </p:txBody>
      </p:sp>
    </p:spTree>
    <p:extLst>
      <p:ext uri="{BB962C8B-B14F-4D97-AF65-F5344CB8AC3E}">
        <p14:creationId xmlns:p14="http://schemas.microsoft.com/office/powerpoint/2010/main" val="4036368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truth is, staying safe online can be easy and fast – like literally a few minutes. You might have to set up a password manager and multi-factor authentication, but that process is not time-consuming. </a:t>
            </a:r>
          </a:p>
          <a:p>
            <a:endParaRPr lang="en-US"/>
          </a:p>
          <a:p>
            <a:r>
              <a:rPr lang="en-US"/>
              <a:t>I’ve found that the biggest hurdle is that many people feel sort of powerless when it comes to cybersecurity issues. Yes, even young people who had a smartphone in their crib. But you can take control of your security and data. You can even get started slow by creating a few passwords with a password manager, for example, and then use it more with time. </a:t>
            </a:r>
          </a:p>
          <a:p>
            <a:endParaRPr lang="en-US"/>
          </a:p>
          <a:p>
            <a:r>
              <a:rPr lang="en-US"/>
              <a:t>I’m giving you some tips that won’t require fancy, expensive anti-virus software or take an afternoon chatting with tech support to implement. I’m talking a few behaviors that require maybe 5 or 10 minutes of effort and that you just repeat with time.  </a:t>
            </a:r>
          </a:p>
        </p:txBody>
      </p:sp>
      <p:sp>
        <p:nvSpPr>
          <p:cNvPr id="4" name="Slide Number Placeholder 3"/>
          <p:cNvSpPr>
            <a:spLocks noGrp="1"/>
          </p:cNvSpPr>
          <p:nvPr>
            <p:ph type="sldNum" sz="quarter" idx="5"/>
          </p:nvPr>
        </p:nvSpPr>
        <p:spPr/>
        <p:txBody>
          <a:bodyPr/>
          <a:lstStyle/>
          <a:p>
            <a:fld id="{86D90486-A460-4E04-93B3-C60FE225278F}" type="slidenum">
              <a:rPr lang="en-US" smtClean="0"/>
              <a:t>5</a:t>
            </a:fld>
            <a:endParaRPr lang="en-US"/>
          </a:p>
        </p:txBody>
      </p:sp>
    </p:spTree>
    <p:extLst>
      <p:ext uri="{BB962C8B-B14F-4D97-AF65-F5344CB8AC3E}">
        <p14:creationId xmlns:p14="http://schemas.microsoft.com/office/powerpoint/2010/main" val="707917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can protect yourself from cybercriminals by adopting just 4 behaviors. I find these 4 behaviors to be the most important for staying safe online for most people. Luckily, once you know what they are, they are easy to adopt and repeat. Many of these behaviors can be made automatic. </a:t>
            </a:r>
          </a:p>
          <a:p>
            <a:endParaRPr lang="en-US"/>
          </a:p>
          <a:p>
            <a:r>
              <a:rPr lang="en-US"/>
              <a:t>The Core 4 behaviors are:</a:t>
            </a:r>
          </a:p>
          <a:p>
            <a:pPr marL="228600" indent="-228600">
              <a:buAutoNum type="arabicPeriod"/>
            </a:pPr>
            <a:r>
              <a:rPr lang="en-US"/>
              <a:t>Use multi-factor authentication when available to secure accounts. This is when an account is requires multiple pieces of information for you to log in, like a fingerprint or approving a log-in attempt on an app. </a:t>
            </a:r>
          </a:p>
          <a:p>
            <a:pPr marL="228600" indent="-228600">
              <a:buAutoNum type="arabicPeriod"/>
            </a:pPr>
            <a:r>
              <a:rPr lang="en-US"/>
              <a:t>Protect each of your accounts with a strong password – a strong password is unique to the account, at least 12 characters long, and one that uses letters, numbers and symbols. A password manager can help you create strong passwords and store them in an encrypted vault. </a:t>
            </a:r>
          </a:p>
          <a:p>
            <a:pPr marL="228600" indent="-228600">
              <a:buAutoNum type="arabicPeriod"/>
            </a:pPr>
            <a:r>
              <a:rPr lang="en-US"/>
              <a:t>Keep your software updated on all of your devices and computers. It’s best to just turn on automatic updates so you don’t have to check regularly. Updating your software ensures you have up-to-date protection. </a:t>
            </a:r>
          </a:p>
          <a:p>
            <a:pPr marL="228600" indent="-228600">
              <a:buAutoNum type="arabicPeriod"/>
            </a:pPr>
            <a:r>
              <a:rPr lang="en-US"/>
              <a:t>Most cyberattacks start with phishing, where a hacker sends you a link or email attachment that gives them access to your information. I’ll give you some quick tips for identifying phishing messages and how you can report them!</a:t>
            </a:r>
          </a:p>
        </p:txBody>
      </p:sp>
      <p:sp>
        <p:nvSpPr>
          <p:cNvPr id="4" name="Slide Number Placeholder 3"/>
          <p:cNvSpPr>
            <a:spLocks noGrp="1"/>
          </p:cNvSpPr>
          <p:nvPr>
            <p:ph type="sldNum" sz="quarter" idx="5"/>
          </p:nvPr>
        </p:nvSpPr>
        <p:spPr/>
        <p:txBody>
          <a:bodyPr/>
          <a:lstStyle/>
          <a:p>
            <a:fld id="{86D90486-A460-4E04-93B3-C60FE225278F}" type="slidenum">
              <a:rPr lang="en-US" smtClean="0"/>
              <a:t>6</a:t>
            </a:fld>
            <a:endParaRPr lang="en-US"/>
          </a:p>
        </p:txBody>
      </p:sp>
    </p:spTree>
    <p:extLst>
      <p:ext uri="{BB962C8B-B14F-4D97-AF65-F5344CB8AC3E}">
        <p14:creationId xmlns:p14="http://schemas.microsoft.com/office/powerpoint/2010/main" val="2969241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Multifactor authentication, or MFA, is sometimes called 2-step authentication. This is when an account requires you to provide 2 or more forms of authentication to log in. Typically, you enter your username and password on the log in page, and then you are prompted to authenticate the log-in attempt some other way. </a:t>
            </a:r>
          </a:p>
          <a:p>
            <a:endParaRPr lang="en-US" dirty="0"/>
          </a:p>
          <a:p>
            <a:r>
              <a:rPr lang="en-US" dirty="0"/>
              <a:t>This authentication can take several forms:</a:t>
            </a:r>
          </a:p>
          <a:p>
            <a:pPr marL="171450" indent="-171450">
              <a:buFontTx/>
              <a:buChar char="-"/>
            </a:pPr>
            <a:r>
              <a:rPr lang="en-US" dirty="0"/>
              <a:t>A facial ID</a:t>
            </a:r>
          </a:p>
          <a:p>
            <a:pPr marL="171450" indent="-171450">
              <a:buFontTx/>
              <a:buChar char="-"/>
            </a:pPr>
            <a:r>
              <a:rPr lang="en-US" dirty="0"/>
              <a:t>A fingerprint</a:t>
            </a:r>
          </a:p>
          <a:p>
            <a:pPr marL="171450" indent="-171450">
              <a:buFontTx/>
              <a:buChar char="-"/>
            </a:pPr>
            <a:r>
              <a:rPr lang="en-US" dirty="0"/>
              <a:t>Entering a code from a text message, phone call, or email </a:t>
            </a:r>
          </a:p>
          <a:p>
            <a:pPr marL="171450" indent="-171450">
              <a:buFontTx/>
              <a:buChar char="-"/>
            </a:pPr>
            <a:r>
              <a:rPr lang="en-US" dirty="0"/>
              <a:t>Approving the log-in attempt using an app. Google Authenticator and Duo are common examples of MFA apps. </a:t>
            </a:r>
          </a:p>
          <a:p>
            <a:pPr marL="0" indent="0">
              <a:buFontTx/>
              <a:buNone/>
            </a:pPr>
            <a:endParaRPr lang="en-US" dirty="0"/>
          </a:p>
          <a:p>
            <a:pPr marL="0" indent="0">
              <a:buFontTx/>
              <a:buNone/>
            </a:pPr>
            <a:r>
              <a:rPr lang="en-US" dirty="0"/>
              <a:t>According to surveys, about half of people have never heard of MFA. As of today, all of you are in the half that knows about it!</a:t>
            </a:r>
          </a:p>
          <a:p>
            <a:pPr marL="0" indent="0">
              <a:buFontTx/>
              <a:buNone/>
            </a:pPr>
            <a:endParaRPr lang="en-US" dirty="0"/>
          </a:p>
          <a:p>
            <a:pPr marL="0" indent="0">
              <a:buFontTx/>
              <a:buNone/>
            </a:pPr>
            <a:r>
              <a:rPr lang="en-US" dirty="0"/>
              <a:t>Of those that know about it, we find that some 90% keep using it. That’s because once you set up MFA, it is very easy to use. Many universities, colleges, and workplaces require MFA use, so you should start getting comfortable with it now. </a:t>
            </a:r>
          </a:p>
          <a:p>
            <a:pPr marL="0" indent="0">
              <a:buFontTx/>
              <a:buNone/>
            </a:pPr>
            <a:endParaRPr lang="en-US" dirty="0"/>
          </a:p>
          <a:p>
            <a:pPr marL="0" indent="0">
              <a:buFontTx/>
              <a:buNone/>
            </a:pPr>
            <a:r>
              <a:rPr lang="en-US" dirty="0"/>
              <a:t>Not every account will allow for MFA, but check to see if you can turn it on, especially for important accounts like email or social media. MFA puts a whole other level of protection on your accounts beyond your password. </a:t>
            </a:r>
          </a:p>
        </p:txBody>
      </p:sp>
      <p:sp>
        <p:nvSpPr>
          <p:cNvPr id="4" name="Slide Number Placeholder 3"/>
          <p:cNvSpPr>
            <a:spLocks noGrp="1"/>
          </p:cNvSpPr>
          <p:nvPr>
            <p:ph type="sldNum" sz="quarter" idx="5"/>
          </p:nvPr>
        </p:nvSpPr>
        <p:spPr/>
        <p:txBody>
          <a:bodyPr/>
          <a:lstStyle/>
          <a:p>
            <a:fld id="{86D90486-A460-4E04-93B3-C60FE225278F}" type="slidenum">
              <a:rPr lang="en-US" smtClean="0"/>
              <a:t>7</a:t>
            </a:fld>
            <a:endParaRPr lang="en-US"/>
          </a:p>
        </p:txBody>
      </p:sp>
    </p:spTree>
    <p:extLst>
      <p:ext uri="{BB962C8B-B14F-4D97-AF65-F5344CB8AC3E}">
        <p14:creationId xmlns:p14="http://schemas.microsoft.com/office/powerpoint/2010/main" val="153451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safety of all your accounts and devices begins with your passwords. You probably know that none of your passwords should be “password” or “1234.” But that’s the lowest of bars, and today’s cybercriminals are way more sophisticated. Consider this – bots and software programs are now common tools for trying to crack a password, and these programs can try out every word in the dictionary in a matter of minutes. Using your pet’s name or the town you grew up in just isn’t very secure. </a:t>
            </a:r>
          </a:p>
          <a:p>
            <a:endParaRPr lang="en-US" dirty="0"/>
          </a:p>
          <a:p>
            <a:r>
              <a:rPr lang="en-US" dirty="0"/>
              <a:t>But coming up with strong passwords isn’t hard – just remember 3 words: unique, long, complex. </a:t>
            </a:r>
          </a:p>
          <a:p>
            <a:endParaRPr lang="en-US" dirty="0"/>
          </a:p>
          <a:p>
            <a:r>
              <a:rPr lang="en-US" dirty="0"/>
              <a:t>Yes, you really, really shouldn’t reuse passwords. If you use the same password for your bank account and some game on your phone you play once, if the game developer gets hacked, your bank account is at risk. Every account should have its own unique password. Now how the heck are you supposed to remember all these passwords? You aren’t. Use a password manager – I’ll get to that next. </a:t>
            </a:r>
          </a:p>
          <a:p>
            <a:endParaRPr lang="en-US" dirty="0"/>
          </a:p>
          <a:p>
            <a:r>
              <a:rPr lang="en-US" dirty="0"/>
              <a:t>Next, every password should be at least 12 characters long. A short password, even if it’s complex, is not as good as a longer password.</a:t>
            </a:r>
          </a:p>
          <a:p>
            <a:endParaRPr lang="en-US" dirty="0"/>
          </a:p>
          <a:p>
            <a:r>
              <a:rPr lang="en-US" dirty="0"/>
              <a:t>Finally, all of your long, unique passwords should be complex. What I mean by this is that every password should have a combination of letters, numbers, and special characters like question marks or percent signs. Nowadays, the strongest passwords are not recognizable words, but you can create pretty strong passwords by replacing some letters in words you’ll remember with numbers and symbols – zeros instead of “o’s,” for example. </a:t>
            </a:r>
          </a:p>
          <a:p>
            <a:endParaRPr lang="en-US" dirty="0"/>
          </a:p>
          <a:p>
            <a:r>
              <a:rPr lang="en-US" dirty="0"/>
              <a:t>Many web browsers and devices include password management systems that will auto-create and save strong passwords for you. It isn’t necessary to decipher your passwords typed in your Notes app.</a:t>
            </a:r>
          </a:p>
          <a:p>
            <a:endParaRPr lang="en-US" dirty="0"/>
          </a:p>
          <a:p>
            <a:r>
              <a:rPr lang="en-US" dirty="0"/>
              <a:t>And if you are ever alerted to a possible account breach, or you suspect an account is compromised, change the account’s password first thing. </a:t>
            </a:r>
          </a:p>
          <a:p>
            <a:endParaRPr lang="en-US" dirty="0"/>
          </a:p>
          <a:p>
            <a:r>
              <a:rPr lang="en-US" dirty="0"/>
              <a:t>If all this seems a bit overwhelming, don’t panic! I’ll explain how you can manage all your passwords easily!</a:t>
            </a:r>
          </a:p>
          <a:p>
            <a:endParaRPr lang="en-US" dirty="0"/>
          </a:p>
          <a:p>
            <a:endParaRPr lang="en-US" dirty="0"/>
          </a:p>
        </p:txBody>
      </p:sp>
      <p:sp>
        <p:nvSpPr>
          <p:cNvPr id="4" name="Slide Number Placeholder 3"/>
          <p:cNvSpPr>
            <a:spLocks noGrp="1"/>
          </p:cNvSpPr>
          <p:nvPr>
            <p:ph type="sldNum" sz="quarter" idx="5"/>
          </p:nvPr>
        </p:nvSpPr>
        <p:spPr/>
        <p:txBody>
          <a:bodyPr/>
          <a:lstStyle/>
          <a:p>
            <a:fld id="{86D90486-A460-4E04-93B3-C60FE225278F}" type="slidenum">
              <a:rPr lang="en-US" smtClean="0"/>
              <a:t>8</a:t>
            </a:fld>
            <a:endParaRPr lang="en-US"/>
          </a:p>
        </p:txBody>
      </p:sp>
    </p:spTree>
    <p:extLst>
      <p:ext uri="{BB962C8B-B14F-4D97-AF65-F5344CB8AC3E}">
        <p14:creationId xmlns:p14="http://schemas.microsoft.com/office/powerpoint/2010/main" val="4236059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of the most important things you can do after my presentation is to download a password manager! With a password manager, you can create and save strong passwords in seconds. Many password managers can be set up to work across devices, too. </a:t>
            </a:r>
          </a:p>
          <a:p>
            <a:endParaRPr lang="en-US"/>
          </a:p>
          <a:p>
            <a:r>
              <a:rPr lang="en-US"/>
              <a:t>There are many free, safe and respected password manager programs out there. You can see look up lists of options from outlets like </a:t>
            </a:r>
            <a:r>
              <a:rPr lang="en-US" i="1"/>
              <a:t>Consumer Reports </a:t>
            </a:r>
            <a:r>
              <a:rPr lang="en-US" i="0"/>
              <a:t>or staysafeonline.org. [If there is a password manager program you prefer, feel free to mention it!]</a:t>
            </a:r>
          </a:p>
          <a:p>
            <a:endParaRPr lang="en-US" i="0"/>
          </a:p>
          <a:p>
            <a:r>
              <a:rPr lang="en-US" i="0"/>
              <a:t>Many smartphones, computers and web browsers also come with a form of a password manager. These settings can generate and store strong passwords for you.</a:t>
            </a:r>
            <a:endParaRPr lang="en-US"/>
          </a:p>
          <a:p>
            <a:endParaRPr lang="en-US"/>
          </a:p>
          <a:p>
            <a:r>
              <a:rPr lang="en-US"/>
              <a:t>But what if someone finds out the password to my password manager, you ask? Many options require MFA, so they are kept safe in multiple ways. At the end of the day, a password manager is the best solution, because, unless you have a near-superhuman memory, it is impossible to remember unique, strong passwords for each of your hundreds of accounts. </a:t>
            </a:r>
          </a:p>
        </p:txBody>
      </p:sp>
      <p:sp>
        <p:nvSpPr>
          <p:cNvPr id="4" name="Slide Number Placeholder 3"/>
          <p:cNvSpPr>
            <a:spLocks noGrp="1"/>
          </p:cNvSpPr>
          <p:nvPr>
            <p:ph type="sldNum" sz="quarter" idx="5"/>
          </p:nvPr>
        </p:nvSpPr>
        <p:spPr/>
        <p:txBody>
          <a:bodyPr/>
          <a:lstStyle/>
          <a:p>
            <a:fld id="{86D90486-A460-4E04-93B3-C60FE225278F}" type="slidenum">
              <a:rPr lang="en-US" smtClean="0"/>
              <a:t>9</a:t>
            </a:fld>
            <a:endParaRPr lang="en-US"/>
          </a:p>
        </p:txBody>
      </p:sp>
    </p:spTree>
    <p:extLst>
      <p:ext uri="{BB962C8B-B14F-4D97-AF65-F5344CB8AC3E}">
        <p14:creationId xmlns:p14="http://schemas.microsoft.com/office/powerpoint/2010/main" val="27706359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7D0EB1-51BE-D27B-28C8-C8AE3885746B}"/>
              </a:ext>
            </a:extLst>
          </p:cNvPr>
          <p:cNvSpPr/>
          <p:nvPr/>
        </p:nvSpPr>
        <p:spPr>
          <a:xfrm>
            <a:off x="0" y="603324"/>
            <a:ext cx="12192000" cy="925552"/>
          </a:xfrm>
          <a:prstGeom prst="rect">
            <a:avLst/>
          </a:prstGeom>
          <a:gradFill>
            <a:gsLst>
              <a:gs pos="0">
                <a:schemeClr val="accent1">
                  <a:lumMod val="5000"/>
                  <a:lumOff val="95000"/>
                </a:schemeClr>
              </a:gs>
              <a:gs pos="11000">
                <a:schemeClr val="accent1">
                  <a:lumMod val="45000"/>
                  <a:lumOff val="55000"/>
                </a:schemeClr>
              </a:gs>
              <a:gs pos="100000">
                <a:schemeClr val="accent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Background pattern&#10;&#10;Description automatically generated">
            <a:extLst>
              <a:ext uri="{FF2B5EF4-FFF2-40B4-BE49-F238E27FC236}">
                <a16:creationId xmlns:a16="http://schemas.microsoft.com/office/drawing/2014/main" id="{F21AF8B9-7EE9-E4CD-4631-B8208ACDEEEB}"/>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2232" t="6112" r="2228" b="6112"/>
          <a:stretch/>
        </p:blipFill>
        <p:spPr>
          <a:xfrm>
            <a:off x="487" y="0"/>
            <a:ext cx="12191513" cy="6858000"/>
          </a:xfrm>
          <a:prstGeom prst="rect">
            <a:avLst/>
          </a:prstGeom>
        </p:spPr>
      </p:pic>
      <p:pic>
        <p:nvPicPr>
          <p:cNvPr id="5" name="Picture 4">
            <a:extLst>
              <a:ext uri="{FF2B5EF4-FFF2-40B4-BE49-F238E27FC236}">
                <a16:creationId xmlns:a16="http://schemas.microsoft.com/office/drawing/2014/main" id="{4FDF3CB1-D80B-3D7B-3229-F31FE2B92AA5}"/>
              </a:ext>
            </a:extLst>
          </p:cNvPr>
          <p:cNvPicPr>
            <a:picLocks noChangeAspect="1"/>
          </p:cNvPicPr>
          <p:nvPr userDrawn="1"/>
        </p:nvPicPr>
        <p:blipFill>
          <a:blip r:embed="rId3">
            <a:extLst>
              <a:ext uri="{28A0092B-C50C-407E-A947-70E740481C1C}">
                <a14:useLocalDpi xmlns:a14="http://schemas.microsoft.com/office/drawing/2010/main" val="0"/>
              </a:ext>
            </a:extLst>
          </a:blip>
          <a:srcRect l="5000" r="5000"/>
          <a:stretch/>
        </p:blipFill>
        <p:spPr>
          <a:xfrm>
            <a:off x="2529036" y="818950"/>
            <a:ext cx="9662477" cy="6039049"/>
          </a:xfrm>
          <a:prstGeom prst="rect">
            <a:avLst/>
          </a:prstGeom>
        </p:spPr>
      </p:pic>
      <p:sp>
        <p:nvSpPr>
          <p:cNvPr id="2" name="Rectangle 1">
            <a:extLst>
              <a:ext uri="{FF2B5EF4-FFF2-40B4-BE49-F238E27FC236}">
                <a16:creationId xmlns:a16="http://schemas.microsoft.com/office/drawing/2014/main" id="{79953DF2-0505-D308-9FC2-E8CEA0216D81}"/>
              </a:ext>
            </a:extLst>
          </p:cNvPr>
          <p:cNvSpPr/>
          <p:nvPr/>
        </p:nvSpPr>
        <p:spPr>
          <a:xfrm>
            <a:off x="-2" y="6769837"/>
            <a:ext cx="12192002" cy="118872"/>
          </a:xfrm>
          <a:prstGeom prst="rect">
            <a:avLst/>
          </a:prstGeom>
          <a:gradFill>
            <a:gsLst>
              <a:gs pos="0">
                <a:schemeClr val="accent1">
                  <a:lumMod val="5000"/>
                  <a:lumOff val="95000"/>
                </a:schemeClr>
              </a:gs>
              <a:gs pos="5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55829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D447F8-C239-B9D7-4EEE-D2DD8CB4971F}"/>
              </a:ext>
            </a:extLst>
          </p:cNvPr>
          <p:cNvSpPr/>
          <p:nvPr/>
        </p:nvSpPr>
        <p:spPr>
          <a:xfrm>
            <a:off x="0" y="603324"/>
            <a:ext cx="12192000" cy="925552"/>
          </a:xfrm>
          <a:prstGeom prst="rect">
            <a:avLst/>
          </a:prstGeom>
          <a:gradFill>
            <a:gsLst>
              <a:gs pos="0">
                <a:schemeClr val="accent1">
                  <a:lumMod val="5000"/>
                  <a:lumOff val="95000"/>
                </a:schemeClr>
              </a:gs>
              <a:gs pos="11000">
                <a:schemeClr val="accent1">
                  <a:lumMod val="45000"/>
                  <a:lumOff val="55000"/>
                </a:schemeClr>
              </a:gs>
              <a:gs pos="100000">
                <a:schemeClr val="accent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Background pattern&#10;&#10;Description automatically generated">
            <a:extLst>
              <a:ext uri="{FF2B5EF4-FFF2-40B4-BE49-F238E27FC236}">
                <a16:creationId xmlns:a16="http://schemas.microsoft.com/office/drawing/2014/main" id="{0F7E954A-0860-C259-CD82-812AFE2DFF1F}"/>
              </a:ext>
            </a:extLst>
          </p:cNvPr>
          <p:cNvPicPr>
            <a:picLocks noChangeAspect="1"/>
          </p:cNvPicPr>
          <p:nvPr/>
        </p:nvPicPr>
        <p:blipFill rotWithShape="1">
          <a:blip r:embed="rId2">
            <a:alphaModFix amt="8000"/>
            <a:extLst>
              <a:ext uri="{28A0092B-C50C-407E-A947-70E740481C1C}">
                <a14:useLocalDpi xmlns:a14="http://schemas.microsoft.com/office/drawing/2010/main" val="0"/>
              </a:ext>
            </a:extLst>
          </a:blip>
          <a:srcRect l="2232" t="6112" r="2228" b="6112"/>
          <a:stretch/>
        </p:blipFill>
        <p:spPr>
          <a:xfrm>
            <a:off x="-2" y="0"/>
            <a:ext cx="12191513" cy="6858000"/>
          </a:xfrm>
          <a:prstGeom prst="rect">
            <a:avLst/>
          </a:prstGeom>
        </p:spPr>
      </p:pic>
      <p:sp>
        <p:nvSpPr>
          <p:cNvPr id="5" name="Slide Number Placeholder 4">
            <a:extLst>
              <a:ext uri="{FF2B5EF4-FFF2-40B4-BE49-F238E27FC236}">
                <a16:creationId xmlns:a16="http://schemas.microsoft.com/office/drawing/2014/main" id="{A323E6AB-8EA6-989A-6C72-C55BD5F27985}"/>
              </a:ext>
            </a:extLst>
          </p:cNvPr>
          <p:cNvSpPr>
            <a:spLocks noGrp="1"/>
          </p:cNvSpPr>
          <p:nvPr>
            <p:ph type="sldNum" sz="quarter" idx="12"/>
          </p:nvPr>
        </p:nvSpPr>
        <p:spPr/>
        <p:txBody>
          <a:bodyPr/>
          <a:lstStyle/>
          <a:p>
            <a:fld id="{5B277108-5193-4CD5-80FE-E3B316CFBBF3}" type="slidenum">
              <a:rPr lang="en-US" smtClean="0"/>
              <a:t>‹#›</a:t>
            </a:fld>
            <a:endParaRPr lang="en-US"/>
          </a:p>
        </p:txBody>
      </p:sp>
      <p:sp>
        <p:nvSpPr>
          <p:cNvPr id="3" name="Title 1">
            <a:extLst>
              <a:ext uri="{FF2B5EF4-FFF2-40B4-BE49-F238E27FC236}">
                <a16:creationId xmlns:a16="http://schemas.microsoft.com/office/drawing/2014/main" id="{08FB10CF-FA12-CBE2-2A93-FD5BA0241542}"/>
              </a:ext>
            </a:extLst>
          </p:cNvPr>
          <p:cNvSpPr>
            <a:spLocks noGrp="1"/>
          </p:cNvSpPr>
          <p:nvPr>
            <p:ph type="title"/>
          </p:nvPr>
        </p:nvSpPr>
        <p:spPr>
          <a:xfrm>
            <a:off x="571500" y="798328"/>
            <a:ext cx="10515600" cy="536944"/>
          </a:xfrm>
          <a:effectLst>
            <a:outerShdw blurRad="50800" dist="38100" dir="2700000" algn="tl" rotWithShape="0">
              <a:prstClr val="black">
                <a:alpha val="40000"/>
              </a:prstClr>
            </a:outerShdw>
          </a:effectLst>
        </p:spPr>
        <p:txBody>
          <a:bodyPr anchor="ctr" anchorCtr="0"/>
          <a:lstStyle>
            <a:lvl1pPr>
              <a:defRPr sz="3200">
                <a:solidFill>
                  <a:schemeClr val="bg1"/>
                </a:solidFill>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5C2E7658-C12D-40B1-6694-BC6885E554BD}"/>
              </a:ext>
            </a:extLst>
          </p:cNvPr>
          <p:cNvSpPr/>
          <p:nvPr/>
        </p:nvSpPr>
        <p:spPr>
          <a:xfrm>
            <a:off x="-2" y="6769837"/>
            <a:ext cx="12192002" cy="118872"/>
          </a:xfrm>
          <a:prstGeom prst="rect">
            <a:avLst/>
          </a:prstGeom>
          <a:gradFill>
            <a:gsLst>
              <a:gs pos="0">
                <a:schemeClr val="accent1">
                  <a:lumMod val="5000"/>
                  <a:lumOff val="95000"/>
                </a:schemeClr>
              </a:gs>
              <a:gs pos="5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
            <a:extLst>
              <a:ext uri="{FF2B5EF4-FFF2-40B4-BE49-F238E27FC236}">
                <a16:creationId xmlns:a16="http://schemas.microsoft.com/office/drawing/2014/main" id="{468532A7-E905-1234-8498-50FB8449001F}"/>
              </a:ext>
            </a:extLst>
          </p:cNvPr>
          <p:cNvSpPr>
            <a:spLocks noGrp="1"/>
          </p:cNvSpPr>
          <p:nvPr>
            <p:ph idx="1"/>
          </p:nvPr>
        </p:nvSpPr>
        <p:spPr>
          <a:xfrm>
            <a:off x="571500" y="2186838"/>
            <a:ext cx="11049000" cy="4014215"/>
          </a:xfrm>
          <a:prstGeom prst="rect">
            <a:avLst/>
          </a:prstGeom>
        </p:spPr>
        <p:txBody>
          <a:bodyPr vert="horz" lIns="0" tIns="0" rIns="0" bIns="0" rtlCol="0">
            <a:normAutofit/>
          </a:bodyPr>
          <a:lstStyle>
            <a:lvl1pPr marL="0" indent="0">
              <a:lnSpc>
                <a:spcPct val="100000"/>
              </a:lnSpc>
              <a:spcAft>
                <a:spcPts val="1000"/>
              </a:spcAft>
              <a:buClr>
                <a:schemeClr val="accent1"/>
              </a:buClr>
              <a:buFontTx/>
              <a:buNone/>
              <a:defRPr sz="2400" b="1">
                <a:solidFill>
                  <a:schemeClr val="accent1"/>
                </a:solidFill>
              </a:defRPr>
            </a:lvl1pPr>
            <a:lvl2pPr marL="228600">
              <a:lnSpc>
                <a:spcPct val="100000"/>
              </a:lnSpc>
              <a:spcAft>
                <a:spcPts val="1000"/>
              </a:spcAft>
              <a:buClr>
                <a:schemeClr val="accent1"/>
              </a:buClr>
              <a:defRPr sz="2200"/>
            </a:lvl2pPr>
            <a:lvl3pPr marL="457200">
              <a:lnSpc>
                <a:spcPct val="100000"/>
              </a:lnSpc>
              <a:spcAft>
                <a:spcPts val="1000"/>
              </a:spcAft>
              <a:buClr>
                <a:schemeClr val="accent1"/>
              </a:buClr>
              <a:defRPr sz="2200"/>
            </a:lvl3pPr>
            <a:lvl4pPr marL="685800">
              <a:lnSpc>
                <a:spcPct val="100000"/>
              </a:lnSpc>
              <a:spcAft>
                <a:spcPts val="1000"/>
              </a:spcAft>
              <a:buClr>
                <a:schemeClr val="accent1"/>
              </a:buClr>
              <a:defRPr sz="2200"/>
            </a:lvl4pPr>
            <a:lvl5pPr marL="914400">
              <a:lnSpc>
                <a:spcPct val="100000"/>
              </a:lnSpc>
              <a:spcAft>
                <a:spcPts val="1000"/>
              </a:spcAft>
              <a:buClr>
                <a:schemeClr val="accent1"/>
              </a:buCl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4296981"/>
      </p:ext>
    </p:extLst>
  </p:cSld>
  <p:clrMapOvr>
    <a:masterClrMapping/>
  </p:clrMapOvr>
  <p:extLst>
    <p:ext uri="{DCECCB84-F9BA-43D5-87BE-67443E8EF086}">
      <p15:sldGuideLst xmlns:p15="http://schemas.microsoft.com/office/powerpoint/2012/main">
        <p15:guide id="1" orient="horz" pos="136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FD9BC08-99E3-4097-1F38-6EC476AA8801}"/>
              </a:ext>
            </a:extLst>
          </p:cNvPr>
          <p:cNvSpPr/>
          <p:nvPr/>
        </p:nvSpPr>
        <p:spPr>
          <a:xfrm>
            <a:off x="0" y="604024"/>
            <a:ext cx="12192000" cy="925552"/>
          </a:xfrm>
          <a:prstGeom prst="rect">
            <a:avLst/>
          </a:prstGeom>
          <a:gradFill>
            <a:gsLst>
              <a:gs pos="0">
                <a:schemeClr val="accent1">
                  <a:lumMod val="5000"/>
                  <a:lumOff val="95000"/>
                </a:schemeClr>
              </a:gs>
              <a:gs pos="11000">
                <a:schemeClr val="accent1">
                  <a:lumMod val="45000"/>
                  <a:lumOff val="55000"/>
                </a:schemeClr>
              </a:gs>
              <a:gs pos="100000">
                <a:schemeClr val="accent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Background pattern&#10;&#10;Description automatically generated">
            <a:extLst>
              <a:ext uri="{FF2B5EF4-FFF2-40B4-BE49-F238E27FC236}">
                <a16:creationId xmlns:a16="http://schemas.microsoft.com/office/drawing/2014/main" id="{0F7E954A-0860-C259-CD82-812AFE2DFF1F}"/>
              </a:ext>
            </a:extLst>
          </p:cNvPr>
          <p:cNvPicPr>
            <a:picLocks noChangeAspect="1"/>
          </p:cNvPicPr>
          <p:nvPr/>
        </p:nvPicPr>
        <p:blipFill rotWithShape="1">
          <a:blip r:embed="rId2">
            <a:alphaModFix amt="8000"/>
            <a:extLst>
              <a:ext uri="{28A0092B-C50C-407E-A947-70E740481C1C}">
                <a14:useLocalDpi xmlns:a14="http://schemas.microsoft.com/office/drawing/2010/main" val="0"/>
              </a:ext>
            </a:extLst>
          </a:blip>
          <a:srcRect l="2232" t="6112" r="2228" b="6112"/>
          <a:stretch/>
        </p:blipFill>
        <p:spPr>
          <a:xfrm>
            <a:off x="-2" y="0"/>
            <a:ext cx="12191513" cy="6858000"/>
          </a:xfrm>
          <a:prstGeom prst="rect">
            <a:avLst/>
          </a:prstGeom>
        </p:spPr>
      </p:pic>
      <p:sp>
        <p:nvSpPr>
          <p:cNvPr id="5" name="Slide Number Placeholder 4">
            <a:extLst>
              <a:ext uri="{FF2B5EF4-FFF2-40B4-BE49-F238E27FC236}">
                <a16:creationId xmlns:a16="http://schemas.microsoft.com/office/drawing/2014/main" id="{A323E6AB-8EA6-989A-6C72-C55BD5F27985}"/>
              </a:ext>
            </a:extLst>
          </p:cNvPr>
          <p:cNvSpPr>
            <a:spLocks noGrp="1"/>
          </p:cNvSpPr>
          <p:nvPr>
            <p:ph type="sldNum" sz="quarter" idx="12"/>
          </p:nvPr>
        </p:nvSpPr>
        <p:spPr/>
        <p:txBody>
          <a:bodyPr/>
          <a:lstStyle/>
          <a:p>
            <a:fld id="{5B277108-5193-4CD5-80FE-E3B316CFBBF3}" type="slidenum">
              <a:rPr lang="en-US" smtClean="0"/>
              <a:t>‹#›</a:t>
            </a:fld>
            <a:endParaRPr lang="en-US"/>
          </a:p>
        </p:txBody>
      </p:sp>
      <p:sp>
        <p:nvSpPr>
          <p:cNvPr id="2" name="Title 1">
            <a:extLst>
              <a:ext uri="{FF2B5EF4-FFF2-40B4-BE49-F238E27FC236}">
                <a16:creationId xmlns:a16="http://schemas.microsoft.com/office/drawing/2014/main" id="{EC4D55D2-AE2E-BB92-F6B2-52B9A251C162}"/>
              </a:ext>
            </a:extLst>
          </p:cNvPr>
          <p:cNvSpPr>
            <a:spLocks noGrp="1"/>
          </p:cNvSpPr>
          <p:nvPr>
            <p:ph type="title"/>
          </p:nvPr>
        </p:nvSpPr>
        <p:spPr>
          <a:xfrm>
            <a:off x="571500" y="798328"/>
            <a:ext cx="10515600" cy="536944"/>
          </a:xfrm>
          <a:effectLst>
            <a:outerShdw blurRad="50800" dist="38100" dir="2700000" algn="tl" rotWithShape="0">
              <a:prstClr val="black">
                <a:alpha val="40000"/>
              </a:prstClr>
            </a:outerShdw>
          </a:effectLst>
        </p:spPr>
        <p:txBody>
          <a:bodyPr anchor="ctr" anchorCtr="0"/>
          <a:lstStyle>
            <a:lvl1pPr>
              <a:defRPr sz="32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BDA5D612-351E-D309-F538-D25F986F91DA}"/>
              </a:ext>
            </a:extLst>
          </p:cNvPr>
          <p:cNvSpPr/>
          <p:nvPr/>
        </p:nvSpPr>
        <p:spPr>
          <a:xfrm>
            <a:off x="-2" y="6769837"/>
            <a:ext cx="12192002" cy="118872"/>
          </a:xfrm>
          <a:prstGeom prst="rect">
            <a:avLst/>
          </a:prstGeom>
          <a:gradFill>
            <a:gsLst>
              <a:gs pos="0">
                <a:schemeClr val="accent1">
                  <a:lumMod val="5000"/>
                  <a:lumOff val="95000"/>
                </a:schemeClr>
              </a:gs>
              <a:gs pos="5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a:extLst>
              <a:ext uri="{FF2B5EF4-FFF2-40B4-BE49-F238E27FC236}">
                <a16:creationId xmlns:a16="http://schemas.microsoft.com/office/drawing/2014/main" id="{3F4D8DC6-6234-F4F8-80DD-DFAD2BE0D04C}"/>
              </a:ext>
            </a:extLst>
          </p:cNvPr>
          <p:cNvSpPr>
            <a:spLocks noGrp="1"/>
          </p:cNvSpPr>
          <p:nvPr>
            <p:ph idx="1"/>
          </p:nvPr>
        </p:nvSpPr>
        <p:spPr>
          <a:xfrm>
            <a:off x="571500" y="2186838"/>
            <a:ext cx="4997196" cy="4014215"/>
          </a:xfrm>
          <a:prstGeom prst="rect">
            <a:avLst/>
          </a:prstGeom>
        </p:spPr>
        <p:txBody>
          <a:bodyPr vert="horz" lIns="0" tIns="0" rIns="0" bIns="0" rtlCol="0">
            <a:normAutofit/>
          </a:bodyPr>
          <a:lstStyle>
            <a:lvl1pPr marL="0" indent="0">
              <a:lnSpc>
                <a:spcPct val="100000"/>
              </a:lnSpc>
              <a:spcAft>
                <a:spcPts val="1000"/>
              </a:spcAft>
              <a:buClr>
                <a:schemeClr val="accent1"/>
              </a:buClr>
              <a:buFontTx/>
              <a:buNone/>
              <a:defRPr sz="2400" b="1">
                <a:solidFill>
                  <a:schemeClr val="accent1"/>
                </a:solidFill>
              </a:defRPr>
            </a:lvl1pPr>
            <a:lvl2pPr marL="228600">
              <a:lnSpc>
                <a:spcPct val="100000"/>
              </a:lnSpc>
              <a:spcAft>
                <a:spcPts val="1000"/>
              </a:spcAft>
              <a:buClr>
                <a:schemeClr val="accent1"/>
              </a:buClr>
              <a:defRPr sz="2200"/>
            </a:lvl2pPr>
            <a:lvl3pPr marL="457200">
              <a:lnSpc>
                <a:spcPct val="100000"/>
              </a:lnSpc>
              <a:spcAft>
                <a:spcPts val="1000"/>
              </a:spcAft>
              <a:buClr>
                <a:schemeClr val="accent1"/>
              </a:buClr>
              <a:defRPr sz="2200"/>
            </a:lvl3pPr>
            <a:lvl4pPr marL="685800">
              <a:lnSpc>
                <a:spcPct val="100000"/>
              </a:lnSpc>
              <a:spcAft>
                <a:spcPts val="1000"/>
              </a:spcAft>
              <a:buClr>
                <a:schemeClr val="accent1"/>
              </a:buClr>
              <a:defRPr sz="2200"/>
            </a:lvl4pPr>
            <a:lvl5pPr marL="914400">
              <a:lnSpc>
                <a:spcPct val="100000"/>
              </a:lnSpc>
              <a:spcAft>
                <a:spcPts val="1000"/>
              </a:spcAft>
              <a:buClr>
                <a:schemeClr val="accent1"/>
              </a:buCl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2">
            <a:extLst>
              <a:ext uri="{FF2B5EF4-FFF2-40B4-BE49-F238E27FC236}">
                <a16:creationId xmlns:a16="http://schemas.microsoft.com/office/drawing/2014/main" id="{739A4754-5E49-830B-4B9C-50000BBC0B91}"/>
              </a:ext>
            </a:extLst>
          </p:cNvPr>
          <p:cNvSpPr>
            <a:spLocks noGrp="1"/>
          </p:cNvSpPr>
          <p:nvPr>
            <p:ph idx="13"/>
          </p:nvPr>
        </p:nvSpPr>
        <p:spPr>
          <a:xfrm>
            <a:off x="6623306" y="2193341"/>
            <a:ext cx="4997196" cy="4014215"/>
          </a:xfrm>
          <a:prstGeom prst="rect">
            <a:avLst/>
          </a:prstGeom>
        </p:spPr>
        <p:txBody>
          <a:bodyPr vert="horz" lIns="0" tIns="0" rIns="0" bIns="0" rtlCol="0">
            <a:normAutofit/>
          </a:bodyPr>
          <a:lstStyle>
            <a:lvl1pPr marL="0" indent="0">
              <a:lnSpc>
                <a:spcPct val="100000"/>
              </a:lnSpc>
              <a:spcAft>
                <a:spcPts val="1000"/>
              </a:spcAft>
              <a:buClr>
                <a:schemeClr val="accent1"/>
              </a:buClr>
              <a:buFontTx/>
              <a:buNone/>
              <a:defRPr sz="2400" b="1">
                <a:solidFill>
                  <a:schemeClr val="accent1"/>
                </a:solidFill>
              </a:defRPr>
            </a:lvl1pPr>
            <a:lvl2pPr marL="228600">
              <a:lnSpc>
                <a:spcPct val="100000"/>
              </a:lnSpc>
              <a:spcAft>
                <a:spcPts val="1000"/>
              </a:spcAft>
              <a:buClr>
                <a:schemeClr val="accent1"/>
              </a:buClr>
              <a:defRPr sz="2200"/>
            </a:lvl2pPr>
            <a:lvl3pPr marL="457200">
              <a:lnSpc>
                <a:spcPct val="100000"/>
              </a:lnSpc>
              <a:spcAft>
                <a:spcPts val="1000"/>
              </a:spcAft>
              <a:buClr>
                <a:schemeClr val="accent1"/>
              </a:buClr>
              <a:defRPr sz="2200"/>
            </a:lvl3pPr>
            <a:lvl4pPr marL="685800">
              <a:lnSpc>
                <a:spcPct val="100000"/>
              </a:lnSpc>
              <a:spcAft>
                <a:spcPts val="1000"/>
              </a:spcAft>
              <a:buClr>
                <a:schemeClr val="accent1"/>
              </a:buClr>
              <a:defRPr sz="2200"/>
            </a:lvl4pPr>
            <a:lvl5pPr marL="914400">
              <a:lnSpc>
                <a:spcPct val="100000"/>
              </a:lnSpc>
              <a:spcAft>
                <a:spcPts val="1000"/>
              </a:spcAft>
              <a:buClr>
                <a:schemeClr val="accent1"/>
              </a:buCl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4413216"/>
      </p:ext>
    </p:extLst>
  </p:cSld>
  <p:clrMapOvr>
    <a:masterClrMapping/>
  </p:clrMapOvr>
  <p:extLst>
    <p:ext uri="{DCECCB84-F9BA-43D5-87BE-67443E8EF086}">
      <p15:sldGuideLst xmlns:p15="http://schemas.microsoft.com/office/powerpoint/2012/main">
        <p15:guide id="1" orient="horz" pos="1368">
          <p15:clr>
            <a:srgbClr val="FBAE40"/>
          </p15:clr>
        </p15:guide>
        <p15:guide id="2" orient="horz" pos="6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19C4802B-44CC-4908-66C0-173D2DEFCFD2}"/>
              </a:ext>
            </a:extLst>
          </p:cNvPr>
          <p:cNvPicPr>
            <a:picLocks noChangeAspect="1"/>
          </p:cNvPicPr>
          <p:nvPr userDrawn="1"/>
        </p:nvPicPr>
        <p:blipFill rotWithShape="1">
          <a:blip r:embed="rId2">
            <a:alphaModFix amt="8000"/>
            <a:extLst>
              <a:ext uri="{28A0092B-C50C-407E-A947-70E740481C1C}">
                <a14:useLocalDpi xmlns:a14="http://schemas.microsoft.com/office/drawing/2010/main" val="0"/>
              </a:ext>
            </a:extLst>
          </a:blip>
          <a:srcRect l="2232" t="6112" r="2228" b="6112"/>
          <a:stretch/>
        </p:blipFill>
        <p:spPr>
          <a:xfrm>
            <a:off x="-2" y="0"/>
            <a:ext cx="12191513" cy="6858000"/>
          </a:xfrm>
          <a:prstGeom prst="rect">
            <a:avLst/>
          </a:prstGeom>
        </p:spPr>
      </p:pic>
      <p:sp>
        <p:nvSpPr>
          <p:cNvPr id="2" name="Rectangle 1">
            <a:extLst>
              <a:ext uri="{FF2B5EF4-FFF2-40B4-BE49-F238E27FC236}">
                <a16:creationId xmlns:a16="http://schemas.microsoft.com/office/drawing/2014/main" id="{79953DF2-0505-D308-9FC2-E8CEA0216D81}"/>
              </a:ext>
            </a:extLst>
          </p:cNvPr>
          <p:cNvSpPr/>
          <p:nvPr userDrawn="1"/>
        </p:nvSpPr>
        <p:spPr>
          <a:xfrm>
            <a:off x="-2" y="6769837"/>
            <a:ext cx="12192002" cy="118872"/>
          </a:xfrm>
          <a:prstGeom prst="rect">
            <a:avLst/>
          </a:prstGeom>
          <a:gradFill>
            <a:gsLst>
              <a:gs pos="0">
                <a:schemeClr val="accent1">
                  <a:lumMod val="5000"/>
                  <a:lumOff val="95000"/>
                </a:schemeClr>
              </a:gs>
              <a:gs pos="5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863652C-CD2D-7D8D-927B-9E91F3E39699}"/>
              </a:ext>
            </a:extLst>
          </p:cNvPr>
          <p:cNvSpPr txBox="1">
            <a:spLocks/>
          </p:cNvSpPr>
          <p:nvPr userDrawn="1"/>
        </p:nvSpPr>
        <p:spPr>
          <a:xfrm>
            <a:off x="-491" y="2563498"/>
            <a:ext cx="12192002" cy="1573862"/>
          </a:xfrm>
          <a:prstGeom prst="rect">
            <a:avLst/>
          </a:prstGeom>
          <a:effectLst/>
        </p:spPr>
        <p:txBody>
          <a:bodyPr vert="horz" lIns="0" tIns="0" rIns="0" bIns="0" rtlCol="0" anchor="t" anchorCtr="0">
            <a:noAutofit/>
          </a:bodyPr>
          <a:lstStyle>
            <a:lvl1pPr algn="l" defTabSz="914400" rtl="0" eaLnBrk="1" latinLnBrk="0" hangingPunct="1">
              <a:lnSpc>
                <a:spcPct val="90000"/>
              </a:lnSpc>
              <a:spcBef>
                <a:spcPct val="0"/>
              </a:spcBef>
              <a:buNone/>
              <a:defRPr sz="4000" b="1" i="0" kern="1200" spc="100" baseline="0">
                <a:solidFill>
                  <a:schemeClr val="accent1"/>
                </a:solidFill>
                <a:latin typeface="Franklin Gothic Demi" panose="020B0603020102020204" pitchFamily="34" charset="0"/>
                <a:ea typeface="+mj-ea"/>
                <a:cs typeface="+mj-cs"/>
              </a:defRPr>
            </a:lvl1pPr>
          </a:lstStyle>
          <a:p>
            <a:pPr algn="ctr"/>
            <a:r>
              <a:rPr lang="en-US" sz="5400" b="1" i="0" cap="all" dirty="0">
                <a:solidFill>
                  <a:schemeClr val="accent1"/>
                </a:solidFill>
                <a:latin typeface="Arial" panose="020B0604020202020204" pitchFamily="34" charset="0"/>
                <a:cs typeface="Arial" panose="020B0604020202020204" pitchFamily="34" charset="0"/>
              </a:rPr>
              <a:t>Thank You</a:t>
            </a:r>
          </a:p>
        </p:txBody>
      </p:sp>
      <p:sp>
        <p:nvSpPr>
          <p:cNvPr id="5" name="Title 1">
            <a:extLst>
              <a:ext uri="{FF2B5EF4-FFF2-40B4-BE49-F238E27FC236}">
                <a16:creationId xmlns:a16="http://schemas.microsoft.com/office/drawing/2014/main" id="{765BCB86-4CDA-0563-9E7C-9AC382EB44E9}"/>
              </a:ext>
            </a:extLst>
          </p:cNvPr>
          <p:cNvSpPr txBox="1">
            <a:spLocks/>
          </p:cNvSpPr>
          <p:nvPr userDrawn="1"/>
        </p:nvSpPr>
        <p:spPr>
          <a:xfrm>
            <a:off x="4841118" y="4919515"/>
            <a:ext cx="2509763" cy="286012"/>
          </a:xfrm>
          <a:prstGeom prst="rect">
            <a:avLst/>
          </a:prstGeom>
          <a:effectLst/>
        </p:spPr>
        <p:txBody>
          <a:bodyPr vert="horz" lIns="0" tIns="0" rIns="0" bIns="0" rtlCol="0" anchor="t" anchorCtr="0">
            <a:noAutofit/>
          </a:bodyPr>
          <a:lstStyle>
            <a:lvl1pPr algn="l" defTabSz="914400" rtl="0" eaLnBrk="1" latinLnBrk="0" hangingPunct="1">
              <a:lnSpc>
                <a:spcPct val="90000"/>
              </a:lnSpc>
              <a:spcBef>
                <a:spcPct val="0"/>
              </a:spcBef>
              <a:buNone/>
              <a:defRPr sz="4000" b="1" i="0" kern="1200" spc="100" baseline="0">
                <a:solidFill>
                  <a:schemeClr val="accent1"/>
                </a:solidFill>
                <a:latin typeface="Franklin Gothic Demi" panose="020B0603020102020204" pitchFamily="34" charset="0"/>
                <a:ea typeface="+mj-ea"/>
                <a:cs typeface="+mj-cs"/>
              </a:defRPr>
            </a:lvl1pPr>
          </a:lstStyle>
          <a:p>
            <a:pPr algn="ctr"/>
            <a:r>
              <a:rPr lang="en-US" sz="1400" b="1" i="0" cap="all" spc="0" baseline="0" dirty="0">
                <a:solidFill>
                  <a:schemeClr val="accent5"/>
                </a:solidFill>
                <a:latin typeface="Arial" panose="020B0604020202020204" pitchFamily="34" charset="0"/>
                <a:cs typeface="Arial" panose="020B0604020202020204" pitchFamily="34" charset="0"/>
              </a:rPr>
              <a:t>Brought to you by</a:t>
            </a:r>
          </a:p>
        </p:txBody>
      </p:sp>
      <p:pic>
        <p:nvPicPr>
          <p:cNvPr id="7" name="Picture 6" descr="Text&#10;&#10;Description automatically generated">
            <a:extLst>
              <a:ext uri="{FF2B5EF4-FFF2-40B4-BE49-F238E27FC236}">
                <a16:creationId xmlns:a16="http://schemas.microsoft.com/office/drawing/2014/main" id="{18C62118-D9B1-6355-0243-531DD868EE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70669" y="5410017"/>
            <a:ext cx="3062177" cy="918100"/>
          </a:xfrm>
          <a:prstGeom prst="rect">
            <a:avLst/>
          </a:prstGeom>
        </p:spPr>
      </p:pic>
      <p:pic>
        <p:nvPicPr>
          <p:cNvPr id="8" name="Picture 7">
            <a:extLst>
              <a:ext uri="{FF2B5EF4-FFF2-40B4-BE49-F238E27FC236}">
                <a16:creationId xmlns:a16="http://schemas.microsoft.com/office/drawing/2014/main" id="{07B7820B-A39C-4991-5E1C-CCDAFBB0CA5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250749" y="5480054"/>
            <a:ext cx="2509763" cy="778027"/>
          </a:xfrm>
          <a:prstGeom prst="rect">
            <a:avLst/>
          </a:prstGeom>
        </p:spPr>
      </p:pic>
    </p:spTree>
    <p:extLst>
      <p:ext uri="{BB962C8B-B14F-4D97-AF65-F5344CB8AC3E}">
        <p14:creationId xmlns:p14="http://schemas.microsoft.com/office/powerpoint/2010/main" val="3545094698"/>
      </p:ext>
    </p:extLst>
  </p:cSld>
  <p:clrMapOvr>
    <a:masterClrMapping/>
  </p:clrMapOvr>
  <p:extLst>
    <p:ext uri="{DCECCB84-F9BA-43D5-87BE-67443E8EF086}">
      <p15:sldGuideLst xmlns:p15="http://schemas.microsoft.com/office/powerpoint/2012/main">
        <p15:guide id="1" orient="horz" pos="2016">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2C0467-A19F-A0F4-908C-EA75B7731B27}"/>
              </a:ext>
            </a:extLst>
          </p:cNvPr>
          <p:cNvSpPr>
            <a:spLocks noGrp="1"/>
          </p:cNvSpPr>
          <p:nvPr>
            <p:ph type="title"/>
          </p:nvPr>
        </p:nvSpPr>
        <p:spPr>
          <a:xfrm>
            <a:off x="571500" y="838201"/>
            <a:ext cx="10515600" cy="101092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0AF7CD-94ED-E726-AFF3-0842DA2A0AD5}"/>
              </a:ext>
            </a:extLst>
          </p:cNvPr>
          <p:cNvSpPr>
            <a:spLocks noGrp="1"/>
          </p:cNvSpPr>
          <p:nvPr>
            <p:ph type="body" idx="1"/>
          </p:nvPr>
        </p:nvSpPr>
        <p:spPr>
          <a:xfrm>
            <a:off x="571500" y="2186838"/>
            <a:ext cx="10515600" cy="40132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C3099312-CF97-84F5-A6A5-2B581F6F01CC}"/>
              </a:ext>
            </a:extLst>
          </p:cNvPr>
          <p:cNvSpPr>
            <a:spLocks noGrp="1"/>
          </p:cNvSpPr>
          <p:nvPr>
            <p:ph type="sldNum" sz="quarter" idx="4"/>
          </p:nvPr>
        </p:nvSpPr>
        <p:spPr>
          <a:xfrm>
            <a:off x="11353800" y="6302375"/>
            <a:ext cx="495300" cy="365125"/>
          </a:xfrm>
          <a:prstGeom prst="rect">
            <a:avLst/>
          </a:prstGeom>
        </p:spPr>
        <p:txBody>
          <a:bodyPr vert="horz" lIns="0" tIns="0" rIns="0" bIns="0" rtlCol="0" anchor="b" anchorCtr="0"/>
          <a:lstStyle>
            <a:lvl1pPr algn="r">
              <a:defRPr sz="1000" b="0" i="0">
                <a:solidFill>
                  <a:schemeClr val="tx1">
                    <a:tint val="75000"/>
                  </a:schemeClr>
                </a:solidFill>
                <a:latin typeface="Franklin Gothic Book" panose="020B0503020102020204" pitchFamily="34" charset="0"/>
              </a:defRPr>
            </a:lvl1pPr>
          </a:lstStyle>
          <a:p>
            <a:fld id="{5B277108-5193-4CD5-80FE-E3B316CFBBF3}" type="slidenum">
              <a:rPr lang="en-US" smtClean="0"/>
              <a:t>‹#›</a:t>
            </a:fld>
            <a:endParaRPr lang="en-US"/>
          </a:p>
        </p:txBody>
      </p:sp>
    </p:spTree>
    <p:extLst>
      <p:ext uri="{BB962C8B-B14F-4D97-AF65-F5344CB8AC3E}">
        <p14:creationId xmlns:p14="http://schemas.microsoft.com/office/powerpoint/2010/main" val="24178689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p:hf hdr="0" ftr="0" dt="0"/>
  <p:txStyles>
    <p:titleStyle>
      <a:lvl1pPr algn="l" defTabSz="914400" rtl="0" eaLnBrk="1" latinLnBrk="0" hangingPunct="1">
        <a:lnSpc>
          <a:spcPct val="90000"/>
        </a:lnSpc>
        <a:spcBef>
          <a:spcPct val="0"/>
        </a:spcBef>
        <a:buNone/>
        <a:defRPr sz="4400" b="1" i="0" kern="1200" spc="100" baseline="0">
          <a:solidFill>
            <a:schemeClr val="tx1"/>
          </a:solidFill>
          <a:latin typeface="Arial" panose="020B0604020202020204" pitchFamily="34" charset="0"/>
          <a:ea typeface="+mj-ea"/>
          <a:cs typeface="Arial" panose="020B0604020202020204" pitchFamily="34" charset="0"/>
        </a:defRPr>
      </a:lvl1pPr>
    </p:titleStyle>
    <p:bodyStyle>
      <a:lvl1pPr marL="347472" indent="-347472" algn="l" defTabSz="914400" rtl="0" eaLnBrk="1" latinLnBrk="0" hangingPunct="1">
        <a:lnSpc>
          <a:spcPct val="90000"/>
        </a:lnSpc>
        <a:spcBef>
          <a:spcPts val="1000"/>
        </a:spcBef>
        <a:buFont typeface="Wingdings" pitchFamily="2" charset="2"/>
        <a:buChar char="§"/>
        <a:defRPr sz="2800" kern="1200" spc="5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2400" kern="1200" spc="5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2000" kern="1200" spc="5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800" kern="1200" spc="5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800" kern="1200" spc="5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8">
          <p15:clr>
            <a:srgbClr val="F26B43"/>
          </p15:clr>
        </p15:guide>
        <p15:guide id="2" pos="360">
          <p15:clr>
            <a:srgbClr val="F26B43"/>
          </p15:clr>
        </p15:guide>
        <p15:guide id="3" pos="7320">
          <p15:clr>
            <a:srgbClr val="F26B43"/>
          </p15:clr>
        </p15:guide>
        <p15:guide id="4" orient="horz" pos="420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B22C3-10B5-D3D2-80D7-6AE57085CCCC}"/>
              </a:ext>
            </a:extLst>
          </p:cNvPr>
          <p:cNvSpPr txBox="1">
            <a:spLocks/>
          </p:cNvSpPr>
          <p:nvPr/>
        </p:nvSpPr>
        <p:spPr>
          <a:xfrm>
            <a:off x="571500" y="896181"/>
            <a:ext cx="5683803" cy="630398"/>
          </a:xfrm>
          <a:prstGeom prst="rect">
            <a:avLst/>
          </a:prstGeom>
          <a:effectLst>
            <a:outerShdw blurRad="50800" dist="38100" dir="2700000" algn="tl" rotWithShape="0">
              <a:prstClr val="black">
                <a:alpha val="40000"/>
              </a:prstClr>
            </a:outerShdw>
          </a:effectLst>
        </p:spPr>
        <p:txBody>
          <a:bodyPr vert="horz" lIns="0" tIns="0" rIns="0" bIns="0" rtlCol="0" anchor="t" anchorCtr="0">
            <a:noAutofit/>
          </a:bodyPr>
          <a:lstStyle>
            <a:lvl1pPr algn="l" defTabSz="914400" rtl="0" eaLnBrk="1" latinLnBrk="0" hangingPunct="1">
              <a:lnSpc>
                <a:spcPct val="90000"/>
              </a:lnSpc>
              <a:spcBef>
                <a:spcPct val="0"/>
              </a:spcBef>
              <a:buNone/>
              <a:defRPr sz="4000" b="1" i="0" kern="1200" spc="100" baseline="0">
                <a:solidFill>
                  <a:schemeClr val="accent1"/>
                </a:solidFill>
                <a:latin typeface="Franklin Gothic Demi" panose="020B0603020102020204" pitchFamily="34" charset="0"/>
                <a:ea typeface="+mj-ea"/>
                <a:cs typeface="+mj-cs"/>
              </a:defRPr>
            </a:lvl1pPr>
          </a:lstStyle>
          <a:p>
            <a:r>
              <a:rPr lang="en-US" sz="3000" b="1" i="0" cap="all" dirty="0">
                <a:solidFill>
                  <a:schemeClr val="bg1"/>
                </a:solidFill>
                <a:latin typeface="Arial" panose="020B0604020202020204" pitchFamily="34" charset="0"/>
                <a:cs typeface="Arial" panose="020B0604020202020204" pitchFamily="34" charset="0"/>
              </a:rPr>
              <a:t>Staying Safe Online? </a:t>
            </a:r>
          </a:p>
        </p:txBody>
      </p:sp>
      <p:sp>
        <p:nvSpPr>
          <p:cNvPr id="3" name="Rectangle 2">
            <a:extLst>
              <a:ext uri="{FF2B5EF4-FFF2-40B4-BE49-F238E27FC236}">
                <a16:creationId xmlns:a16="http://schemas.microsoft.com/office/drawing/2014/main" id="{59625B0D-FB1E-9D39-B1BA-420BA113FAA9}"/>
              </a:ext>
            </a:extLst>
          </p:cNvPr>
          <p:cNvSpPr/>
          <p:nvPr/>
        </p:nvSpPr>
        <p:spPr>
          <a:xfrm>
            <a:off x="0" y="1516955"/>
            <a:ext cx="4789357" cy="4336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201A4CC8-A2AB-3B19-26EE-9EEBE3822560}"/>
              </a:ext>
            </a:extLst>
          </p:cNvPr>
          <p:cNvSpPr txBox="1">
            <a:spLocks/>
          </p:cNvSpPr>
          <p:nvPr/>
        </p:nvSpPr>
        <p:spPr>
          <a:xfrm>
            <a:off x="571500" y="1516953"/>
            <a:ext cx="4335099" cy="433638"/>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400" b="1" i="0" kern="1200" spc="100" baseline="0">
                <a:solidFill>
                  <a:schemeClr val="tx1"/>
                </a:solidFill>
                <a:latin typeface="Franklin Gothic Demi" panose="020B0603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1600" b="1" i="0" dirty="0">
                <a:solidFill>
                  <a:schemeClr val="bg1"/>
                </a:solidFill>
                <a:latin typeface="Arial" panose="020B0604020202020204" pitchFamily="34" charset="0"/>
                <a:cs typeface="Arial" panose="020B0604020202020204" pitchFamily="34" charset="0"/>
              </a:rPr>
              <a:t>It’s Easy!</a:t>
            </a:r>
            <a:endParaRPr lang="en-US" sz="140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6523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9337C8-42D0-448F-4467-B688D3BA66C8}"/>
              </a:ext>
            </a:extLst>
          </p:cNvPr>
          <p:cNvSpPr>
            <a:spLocks noGrp="1"/>
          </p:cNvSpPr>
          <p:nvPr>
            <p:ph type="sldNum" sz="quarter" idx="12"/>
          </p:nvPr>
        </p:nvSpPr>
        <p:spPr/>
        <p:txBody>
          <a:bodyPr/>
          <a:lstStyle/>
          <a:p>
            <a:fld id="{5B277108-5193-4CD5-80FE-E3B316CFBBF3}" type="slidenum">
              <a:rPr lang="en-US" smtClean="0"/>
              <a:t>10</a:t>
            </a:fld>
            <a:endParaRPr lang="en-US"/>
          </a:p>
        </p:txBody>
      </p:sp>
      <p:sp>
        <p:nvSpPr>
          <p:cNvPr id="2" name="Title 1">
            <a:extLst>
              <a:ext uri="{FF2B5EF4-FFF2-40B4-BE49-F238E27FC236}">
                <a16:creationId xmlns:a16="http://schemas.microsoft.com/office/drawing/2014/main" id="{EE48A317-0AA1-A334-F07F-AC1CA049DDD0}"/>
              </a:ext>
            </a:extLst>
          </p:cNvPr>
          <p:cNvSpPr>
            <a:spLocks noGrp="1"/>
          </p:cNvSpPr>
          <p:nvPr>
            <p:ph type="title"/>
          </p:nvPr>
        </p:nvSpPr>
        <p:spPr/>
        <p:txBody>
          <a:bodyPr/>
          <a:lstStyle/>
          <a:p>
            <a:r>
              <a:rPr lang="en-US"/>
              <a:t>Update your software</a:t>
            </a:r>
          </a:p>
        </p:txBody>
      </p:sp>
      <p:sp>
        <p:nvSpPr>
          <p:cNvPr id="3" name="Content Placeholder 2">
            <a:extLst>
              <a:ext uri="{FF2B5EF4-FFF2-40B4-BE49-F238E27FC236}">
                <a16:creationId xmlns:a16="http://schemas.microsoft.com/office/drawing/2014/main" id="{45B62D2E-C56C-7B78-A317-9C69C31C1449}"/>
              </a:ext>
            </a:extLst>
          </p:cNvPr>
          <p:cNvSpPr>
            <a:spLocks noGrp="1"/>
          </p:cNvSpPr>
          <p:nvPr>
            <p:ph idx="1"/>
          </p:nvPr>
        </p:nvSpPr>
        <p:spPr/>
        <p:txBody>
          <a:bodyPr/>
          <a:lstStyle/>
          <a:p>
            <a:r>
              <a:rPr lang="en-US"/>
              <a:t>Turn on automatic updates</a:t>
            </a:r>
          </a:p>
        </p:txBody>
      </p:sp>
      <p:pic>
        <p:nvPicPr>
          <p:cNvPr id="5" name="Picture 4">
            <a:extLst>
              <a:ext uri="{FF2B5EF4-FFF2-40B4-BE49-F238E27FC236}">
                <a16:creationId xmlns:a16="http://schemas.microsoft.com/office/drawing/2014/main" id="{1103DB90-186C-306F-34B4-1F6179F6A3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5017" y="-489857"/>
            <a:ext cx="1982481" cy="6858000"/>
          </a:xfrm>
          <a:prstGeom prst="rect">
            <a:avLst/>
          </a:prstGeom>
        </p:spPr>
      </p:pic>
    </p:spTree>
    <p:extLst>
      <p:ext uri="{BB962C8B-B14F-4D97-AF65-F5344CB8AC3E}">
        <p14:creationId xmlns:p14="http://schemas.microsoft.com/office/powerpoint/2010/main" val="4136905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D33B74-0145-69D6-B677-588198A813AD}"/>
              </a:ext>
            </a:extLst>
          </p:cNvPr>
          <p:cNvSpPr>
            <a:spLocks noGrp="1"/>
          </p:cNvSpPr>
          <p:nvPr>
            <p:ph type="sldNum" sz="quarter" idx="12"/>
          </p:nvPr>
        </p:nvSpPr>
        <p:spPr/>
        <p:txBody>
          <a:bodyPr/>
          <a:lstStyle/>
          <a:p>
            <a:fld id="{5B277108-5193-4CD5-80FE-E3B316CFBBF3}" type="slidenum">
              <a:rPr lang="en-US" smtClean="0"/>
              <a:t>11</a:t>
            </a:fld>
            <a:endParaRPr lang="en-US"/>
          </a:p>
        </p:txBody>
      </p:sp>
      <p:sp>
        <p:nvSpPr>
          <p:cNvPr id="2" name="Title 1">
            <a:extLst>
              <a:ext uri="{FF2B5EF4-FFF2-40B4-BE49-F238E27FC236}">
                <a16:creationId xmlns:a16="http://schemas.microsoft.com/office/drawing/2014/main" id="{7EC29661-B5C6-5971-82E7-04E95D5C6F26}"/>
              </a:ext>
            </a:extLst>
          </p:cNvPr>
          <p:cNvSpPr>
            <a:spLocks noGrp="1"/>
          </p:cNvSpPr>
          <p:nvPr>
            <p:ph type="title"/>
          </p:nvPr>
        </p:nvSpPr>
        <p:spPr/>
        <p:txBody>
          <a:bodyPr/>
          <a:lstStyle/>
          <a:p>
            <a:r>
              <a:rPr lang="en-US"/>
              <a:t>Do a device audit</a:t>
            </a:r>
          </a:p>
        </p:txBody>
      </p:sp>
      <p:sp>
        <p:nvSpPr>
          <p:cNvPr id="3" name="Content Placeholder 2">
            <a:extLst>
              <a:ext uri="{FF2B5EF4-FFF2-40B4-BE49-F238E27FC236}">
                <a16:creationId xmlns:a16="http://schemas.microsoft.com/office/drawing/2014/main" id="{6E696F3C-1459-4319-3088-A80C9F1C3F5D}"/>
              </a:ext>
            </a:extLst>
          </p:cNvPr>
          <p:cNvSpPr>
            <a:spLocks noGrp="1"/>
          </p:cNvSpPr>
          <p:nvPr>
            <p:ph idx="1"/>
          </p:nvPr>
        </p:nvSpPr>
        <p:spPr>
          <a:xfrm>
            <a:off x="571500" y="2186838"/>
            <a:ext cx="4837262" cy="4014215"/>
          </a:xfrm>
        </p:spPr>
        <p:txBody>
          <a:bodyPr/>
          <a:lstStyle/>
          <a:p>
            <a:r>
              <a:rPr lang="en-US" dirty="0"/>
              <a:t>Every so often, get rid of apps and software you don’t use</a:t>
            </a:r>
          </a:p>
        </p:txBody>
      </p:sp>
      <p:pic>
        <p:nvPicPr>
          <p:cNvPr id="5" name="Picture 4" descr="A picture containing turner&#10;&#10;Description automatically generated">
            <a:extLst>
              <a:ext uri="{FF2B5EF4-FFF2-40B4-BE49-F238E27FC236}">
                <a16:creationId xmlns:a16="http://schemas.microsoft.com/office/drawing/2014/main" id="{E5AC28C0-5112-67FA-DB5D-528F7026FEFA}"/>
              </a:ext>
            </a:extLst>
          </p:cNvPr>
          <p:cNvPicPr>
            <a:picLocks noChangeAspect="1"/>
          </p:cNvPicPr>
          <p:nvPr/>
        </p:nvPicPr>
        <p:blipFill rotWithShape="1">
          <a:blip r:embed="rId3">
            <a:extLst>
              <a:ext uri="{28A0092B-C50C-407E-A947-70E740481C1C}">
                <a14:useLocalDpi xmlns:a14="http://schemas.microsoft.com/office/drawing/2010/main" val="0"/>
              </a:ext>
            </a:extLst>
          </a:blip>
          <a:srcRect r="33236"/>
          <a:stretch/>
        </p:blipFill>
        <p:spPr>
          <a:xfrm>
            <a:off x="8289421" y="639614"/>
            <a:ext cx="3902579" cy="5845323"/>
          </a:xfrm>
          <a:prstGeom prst="rect">
            <a:avLst/>
          </a:prstGeom>
        </p:spPr>
      </p:pic>
    </p:spTree>
    <p:extLst>
      <p:ext uri="{BB962C8B-B14F-4D97-AF65-F5344CB8AC3E}">
        <p14:creationId xmlns:p14="http://schemas.microsoft.com/office/powerpoint/2010/main" val="3369317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1BDF2F-5F87-AF61-7737-9DAF19EDEC2F}"/>
              </a:ext>
            </a:extLst>
          </p:cNvPr>
          <p:cNvSpPr>
            <a:spLocks noGrp="1"/>
          </p:cNvSpPr>
          <p:nvPr>
            <p:ph type="sldNum" sz="quarter" idx="12"/>
          </p:nvPr>
        </p:nvSpPr>
        <p:spPr/>
        <p:txBody>
          <a:bodyPr/>
          <a:lstStyle/>
          <a:p>
            <a:fld id="{5B277108-5193-4CD5-80FE-E3B316CFBBF3}" type="slidenum">
              <a:rPr lang="en-US" smtClean="0"/>
              <a:t>12</a:t>
            </a:fld>
            <a:endParaRPr lang="en-US"/>
          </a:p>
        </p:txBody>
      </p:sp>
      <p:sp>
        <p:nvSpPr>
          <p:cNvPr id="2" name="Title 1">
            <a:extLst>
              <a:ext uri="{FF2B5EF4-FFF2-40B4-BE49-F238E27FC236}">
                <a16:creationId xmlns:a16="http://schemas.microsoft.com/office/drawing/2014/main" id="{52A808C1-4994-9FA5-1C05-FEEAB0686905}"/>
              </a:ext>
            </a:extLst>
          </p:cNvPr>
          <p:cNvSpPr>
            <a:spLocks noGrp="1"/>
          </p:cNvSpPr>
          <p:nvPr>
            <p:ph type="title"/>
          </p:nvPr>
        </p:nvSpPr>
        <p:spPr/>
        <p:txBody>
          <a:bodyPr/>
          <a:lstStyle/>
          <a:p>
            <a:r>
              <a:rPr lang="en-US"/>
              <a:t>Phishing: Don’t take the bait</a:t>
            </a:r>
          </a:p>
        </p:txBody>
      </p:sp>
      <p:sp>
        <p:nvSpPr>
          <p:cNvPr id="3" name="Content Placeholder 2">
            <a:extLst>
              <a:ext uri="{FF2B5EF4-FFF2-40B4-BE49-F238E27FC236}">
                <a16:creationId xmlns:a16="http://schemas.microsoft.com/office/drawing/2014/main" id="{7B5B0AA7-0B72-EF8C-6A26-165FE2340A4A}"/>
              </a:ext>
            </a:extLst>
          </p:cNvPr>
          <p:cNvSpPr>
            <a:spLocks noGrp="1"/>
          </p:cNvSpPr>
          <p:nvPr>
            <p:ph idx="1"/>
          </p:nvPr>
        </p:nvSpPr>
        <p:spPr>
          <a:xfrm>
            <a:off x="571500" y="2186838"/>
            <a:ext cx="5119007" cy="4014215"/>
          </a:xfrm>
        </p:spPr>
        <p:txBody>
          <a:bodyPr/>
          <a:lstStyle/>
          <a:p>
            <a:r>
              <a:rPr lang="en-US" dirty="0"/>
              <a:t>Look out for anything too good to be true, urgent, or suspicious.</a:t>
            </a:r>
          </a:p>
          <a:p>
            <a:pPr lvl="1"/>
            <a:r>
              <a:rPr lang="en-US" dirty="0"/>
              <a:t>Don’t click anything </a:t>
            </a:r>
            <a:br>
              <a:rPr lang="en-US" dirty="0"/>
            </a:br>
            <a:r>
              <a:rPr lang="en-US" dirty="0"/>
              <a:t>– seriously, anything.</a:t>
            </a:r>
          </a:p>
        </p:txBody>
      </p:sp>
      <p:pic>
        <p:nvPicPr>
          <p:cNvPr id="5" name="Picture 4" descr="Graphical user interface&#10;&#10;Description automatically generated">
            <a:extLst>
              <a:ext uri="{FF2B5EF4-FFF2-40B4-BE49-F238E27FC236}">
                <a16:creationId xmlns:a16="http://schemas.microsoft.com/office/drawing/2014/main" id="{3928100A-FE13-64F4-1D12-BFC746EBCE40}"/>
              </a:ext>
            </a:extLst>
          </p:cNvPr>
          <p:cNvPicPr>
            <a:picLocks noChangeAspect="1"/>
          </p:cNvPicPr>
          <p:nvPr/>
        </p:nvPicPr>
        <p:blipFill rotWithShape="1">
          <a:blip r:embed="rId3">
            <a:extLst>
              <a:ext uri="{28A0092B-C50C-407E-A947-70E740481C1C}">
                <a14:useLocalDpi xmlns:a14="http://schemas.microsoft.com/office/drawing/2010/main" val="0"/>
              </a:ext>
            </a:extLst>
          </a:blip>
          <a:srcRect l="-4795" t="16439" r="-2292" b="3423"/>
          <a:stretch/>
        </p:blipFill>
        <p:spPr>
          <a:xfrm>
            <a:off x="4973595" y="-1"/>
            <a:ext cx="7218405" cy="6892925"/>
          </a:xfrm>
          <a:prstGeom prst="rect">
            <a:avLst/>
          </a:prstGeom>
        </p:spPr>
      </p:pic>
    </p:spTree>
    <p:extLst>
      <p:ext uri="{BB962C8B-B14F-4D97-AF65-F5344CB8AC3E}">
        <p14:creationId xmlns:p14="http://schemas.microsoft.com/office/powerpoint/2010/main" val="3748354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24BEC5-64A0-7E8F-993D-2F36F27CDEA5}"/>
              </a:ext>
            </a:extLst>
          </p:cNvPr>
          <p:cNvSpPr>
            <a:spLocks noGrp="1"/>
          </p:cNvSpPr>
          <p:nvPr>
            <p:ph type="sldNum" sz="quarter" idx="12"/>
          </p:nvPr>
        </p:nvSpPr>
        <p:spPr/>
        <p:txBody>
          <a:bodyPr/>
          <a:lstStyle/>
          <a:p>
            <a:fld id="{5B277108-5193-4CD5-80FE-E3B316CFBBF3}" type="slidenum">
              <a:rPr lang="en-US" smtClean="0"/>
              <a:t>13</a:t>
            </a:fld>
            <a:endParaRPr lang="en-US"/>
          </a:p>
        </p:txBody>
      </p:sp>
      <p:sp>
        <p:nvSpPr>
          <p:cNvPr id="2" name="Title 1">
            <a:extLst>
              <a:ext uri="{FF2B5EF4-FFF2-40B4-BE49-F238E27FC236}">
                <a16:creationId xmlns:a16="http://schemas.microsoft.com/office/drawing/2014/main" id="{4A39A7E8-6E5A-8FEB-955F-B49FA65EDC89}"/>
              </a:ext>
            </a:extLst>
          </p:cNvPr>
          <p:cNvSpPr>
            <a:spLocks noGrp="1"/>
          </p:cNvSpPr>
          <p:nvPr>
            <p:ph type="title"/>
          </p:nvPr>
        </p:nvSpPr>
        <p:spPr/>
        <p:txBody>
          <a:bodyPr/>
          <a:lstStyle/>
          <a:p>
            <a:r>
              <a:rPr lang="en-US"/>
              <a:t>Report phishing attempts</a:t>
            </a:r>
          </a:p>
        </p:txBody>
      </p:sp>
      <p:sp>
        <p:nvSpPr>
          <p:cNvPr id="3" name="Content Placeholder 2">
            <a:extLst>
              <a:ext uri="{FF2B5EF4-FFF2-40B4-BE49-F238E27FC236}">
                <a16:creationId xmlns:a16="http://schemas.microsoft.com/office/drawing/2014/main" id="{46B76C27-C5D3-51C6-824B-E573193CB22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56DC4EB-D2BC-FE0A-5F70-24DEB245437C}"/>
              </a:ext>
            </a:extLst>
          </p:cNvPr>
          <p:cNvPicPr>
            <a:picLocks noChangeAspect="1"/>
          </p:cNvPicPr>
          <p:nvPr/>
        </p:nvPicPr>
        <p:blipFill rotWithShape="1">
          <a:blip r:embed="rId3">
            <a:extLst>
              <a:ext uri="{28A0092B-C50C-407E-A947-70E740481C1C}">
                <a14:useLocalDpi xmlns:a14="http://schemas.microsoft.com/office/drawing/2010/main" val="0"/>
              </a:ext>
            </a:extLst>
          </a:blip>
          <a:srcRect r="4537"/>
          <a:stretch/>
        </p:blipFill>
        <p:spPr>
          <a:xfrm>
            <a:off x="7635240" y="2238667"/>
            <a:ext cx="4556760" cy="4246269"/>
          </a:xfrm>
          <a:prstGeom prst="rect">
            <a:avLst/>
          </a:prstGeom>
        </p:spPr>
      </p:pic>
    </p:spTree>
    <p:extLst>
      <p:ext uri="{BB962C8B-B14F-4D97-AF65-F5344CB8AC3E}">
        <p14:creationId xmlns:p14="http://schemas.microsoft.com/office/powerpoint/2010/main" val="2828817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F888E9-DB24-39EA-9B36-F7A1C4839F99}"/>
              </a:ext>
            </a:extLst>
          </p:cNvPr>
          <p:cNvSpPr>
            <a:spLocks noGrp="1"/>
          </p:cNvSpPr>
          <p:nvPr>
            <p:ph type="sldNum" sz="quarter" idx="12"/>
          </p:nvPr>
        </p:nvSpPr>
        <p:spPr/>
        <p:txBody>
          <a:bodyPr/>
          <a:lstStyle/>
          <a:p>
            <a:fld id="{5B277108-5193-4CD5-80FE-E3B316CFBBF3}" type="slidenum">
              <a:rPr lang="en-US" smtClean="0"/>
              <a:t>14</a:t>
            </a:fld>
            <a:endParaRPr lang="en-US"/>
          </a:p>
        </p:txBody>
      </p:sp>
      <p:sp>
        <p:nvSpPr>
          <p:cNvPr id="2" name="Title 1">
            <a:extLst>
              <a:ext uri="{FF2B5EF4-FFF2-40B4-BE49-F238E27FC236}">
                <a16:creationId xmlns:a16="http://schemas.microsoft.com/office/drawing/2014/main" id="{7526DD13-9299-E279-01E6-445F19FCB308}"/>
              </a:ext>
            </a:extLst>
          </p:cNvPr>
          <p:cNvSpPr>
            <a:spLocks noGrp="1"/>
          </p:cNvSpPr>
          <p:nvPr>
            <p:ph type="title"/>
          </p:nvPr>
        </p:nvSpPr>
        <p:spPr/>
        <p:txBody>
          <a:bodyPr/>
          <a:lstStyle/>
          <a:p>
            <a:r>
              <a:rPr lang="en-US"/>
              <a:t>More ways to stay safe online</a:t>
            </a:r>
          </a:p>
        </p:txBody>
      </p:sp>
      <p:sp>
        <p:nvSpPr>
          <p:cNvPr id="3" name="Content Placeholder 2">
            <a:extLst>
              <a:ext uri="{FF2B5EF4-FFF2-40B4-BE49-F238E27FC236}">
                <a16:creationId xmlns:a16="http://schemas.microsoft.com/office/drawing/2014/main" id="{7C1708F0-C6D8-D428-5EFA-DEF6458E3505}"/>
              </a:ext>
            </a:extLst>
          </p:cNvPr>
          <p:cNvSpPr>
            <a:spLocks noGrp="1"/>
          </p:cNvSpPr>
          <p:nvPr>
            <p:ph idx="1"/>
          </p:nvPr>
        </p:nvSpPr>
        <p:spPr/>
        <p:txBody>
          <a:bodyPr/>
          <a:lstStyle/>
          <a:p>
            <a:r>
              <a:rPr lang="en-US"/>
              <a:t>Think before you click</a:t>
            </a:r>
          </a:p>
          <a:p>
            <a:r>
              <a:rPr lang="en-US"/>
              <a:t>Check your settings</a:t>
            </a:r>
          </a:p>
          <a:p>
            <a:r>
              <a:rPr lang="en-US"/>
              <a:t>Shop safe!</a:t>
            </a:r>
          </a:p>
        </p:txBody>
      </p:sp>
    </p:spTree>
    <p:extLst>
      <p:ext uri="{BB962C8B-B14F-4D97-AF65-F5344CB8AC3E}">
        <p14:creationId xmlns:p14="http://schemas.microsoft.com/office/powerpoint/2010/main" val="659651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A6DC9F-F69F-C7E6-FFBD-AB32E5DE9132}"/>
              </a:ext>
            </a:extLst>
          </p:cNvPr>
          <p:cNvSpPr>
            <a:spLocks noGrp="1"/>
          </p:cNvSpPr>
          <p:nvPr>
            <p:ph type="sldNum" sz="quarter" idx="12"/>
          </p:nvPr>
        </p:nvSpPr>
        <p:spPr/>
        <p:txBody>
          <a:bodyPr/>
          <a:lstStyle/>
          <a:p>
            <a:fld id="{5B277108-5193-4CD5-80FE-E3B316CFBBF3}" type="slidenum">
              <a:rPr lang="en-US" smtClean="0"/>
              <a:t>15</a:t>
            </a:fld>
            <a:endParaRPr lang="en-US"/>
          </a:p>
        </p:txBody>
      </p:sp>
      <p:sp>
        <p:nvSpPr>
          <p:cNvPr id="2" name="Title 1">
            <a:extLst>
              <a:ext uri="{FF2B5EF4-FFF2-40B4-BE49-F238E27FC236}">
                <a16:creationId xmlns:a16="http://schemas.microsoft.com/office/drawing/2014/main" id="{5C0A5011-A6B9-17C1-4C8F-B5AED84BF3A0}"/>
              </a:ext>
            </a:extLst>
          </p:cNvPr>
          <p:cNvSpPr>
            <a:spLocks noGrp="1"/>
          </p:cNvSpPr>
          <p:nvPr>
            <p:ph type="title"/>
          </p:nvPr>
        </p:nvSpPr>
        <p:spPr/>
        <p:txBody>
          <a:bodyPr/>
          <a:lstStyle/>
          <a:p>
            <a:r>
              <a:rPr lang="en-US"/>
              <a:t>Social and safe</a:t>
            </a:r>
          </a:p>
        </p:txBody>
      </p:sp>
      <p:sp>
        <p:nvSpPr>
          <p:cNvPr id="5" name="TextBox 4">
            <a:extLst>
              <a:ext uri="{FF2B5EF4-FFF2-40B4-BE49-F238E27FC236}">
                <a16:creationId xmlns:a16="http://schemas.microsoft.com/office/drawing/2014/main" id="{3B296603-E9E7-B02E-196F-E1A9472AEFF0}"/>
              </a:ext>
            </a:extLst>
          </p:cNvPr>
          <p:cNvSpPr txBox="1"/>
          <p:nvPr/>
        </p:nvSpPr>
        <p:spPr>
          <a:xfrm>
            <a:off x="571500" y="2171700"/>
            <a:ext cx="457200" cy="457200"/>
          </a:xfrm>
          <a:prstGeom prst="rect">
            <a:avLst/>
          </a:prstGeom>
          <a:solidFill>
            <a:schemeClr val="accent2"/>
          </a:solidFill>
        </p:spPr>
        <p:txBody>
          <a:bodyPr wrap="square" lIns="0" tIns="0" rIns="0" bIns="0" rtlCol="0" anchor="ctr" anchorCtr="0">
            <a:noAutofit/>
          </a:bodyPr>
          <a:lstStyle/>
          <a:p>
            <a:pPr algn="ctr"/>
            <a:endParaRPr lang="en-US" b="1" dirty="0">
              <a:solidFill>
                <a:schemeClr val="bg1"/>
              </a:solidFill>
              <a:latin typeface="Arial Black" panose="020B0604020202020204" pitchFamily="34" charset="0"/>
              <a:cs typeface="Arial Black" panose="020B0604020202020204" pitchFamily="34" charset="0"/>
            </a:endParaRPr>
          </a:p>
        </p:txBody>
      </p:sp>
      <p:sp>
        <p:nvSpPr>
          <p:cNvPr id="6" name="TextBox 5">
            <a:extLst>
              <a:ext uri="{FF2B5EF4-FFF2-40B4-BE49-F238E27FC236}">
                <a16:creationId xmlns:a16="http://schemas.microsoft.com/office/drawing/2014/main" id="{712AD356-4E2E-336F-33A3-8414029CA76C}"/>
              </a:ext>
            </a:extLst>
          </p:cNvPr>
          <p:cNvSpPr txBox="1"/>
          <p:nvPr/>
        </p:nvSpPr>
        <p:spPr>
          <a:xfrm>
            <a:off x="3509735" y="2171700"/>
            <a:ext cx="457200" cy="457200"/>
          </a:xfrm>
          <a:prstGeom prst="rect">
            <a:avLst/>
          </a:prstGeom>
          <a:solidFill>
            <a:schemeClr val="accent3"/>
          </a:solidFill>
        </p:spPr>
        <p:txBody>
          <a:bodyPr wrap="square" lIns="0" tIns="0" rIns="0" bIns="0" rtlCol="0" anchor="ctr" anchorCtr="0">
            <a:noAutofit/>
          </a:bodyPr>
          <a:lstStyle/>
          <a:p>
            <a:pPr algn="ctr"/>
            <a:endParaRPr lang="en-US" b="1" dirty="0">
              <a:solidFill>
                <a:schemeClr val="bg1"/>
              </a:solidFill>
              <a:latin typeface="Arial Black" panose="020B0604020202020204" pitchFamily="34" charset="0"/>
              <a:cs typeface="Arial Black" panose="020B0604020202020204" pitchFamily="34" charset="0"/>
            </a:endParaRPr>
          </a:p>
        </p:txBody>
      </p:sp>
      <p:sp>
        <p:nvSpPr>
          <p:cNvPr id="7" name="TextBox 6">
            <a:extLst>
              <a:ext uri="{FF2B5EF4-FFF2-40B4-BE49-F238E27FC236}">
                <a16:creationId xmlns:a16="http://schemas.microsoft.com/office/drawing/2014/main" id="{ABC79E26-8263-4EE8-83AB-D4F4B48B8F37}"/>
              </a:ext>
            </a:extLst>
          </p:cNvPr>
          <p:cNvSpPr txBox="1"/>
          <p:nvPr/>
        </p:nvSpPr>
        <p:spPr>
          <a:xfrm>
            <a:off x="6447971" y="2171700"/>
            <a:ext cx="457200" cy="457200"/>
          </a:xfrm>
          <a:prstGeom prst="rect">
            <a:avLst/>
          </a:prstGeom>
          <a:solidFill>
            <a:schemeClr val="accent1"/>
          </a:solidFill>
        </p:spPr>
        <p:txBody>
          <a:bodyPr wrap="square" lIns="0" tIns="0" rIns="0" bIns="0" rtlCol="0" anchor="ctr" anchorCtr="0">
            <a:noAutofit/>
          </a:bodyPr>
          <a:lstStyle/>
          <a:p>
            <a:pPr algn="ctr"/>
            <a:endParaRPr lang="en-US" b="1" dirty="0">
              <a:solidFill>
                <a:schemeClr val="bg1"/>
              </a:solidFill>
              <a:latin typeface="Arial Black" panose="020B0604020202020204" pitchFamily="34" charset="0"/>
              <a:cs typeface="Arial Black" panose="020B0604020202020204" pitchFamily="34" charset="0"/>
            </a:endParaRPr>
          </a:p>
        </p:txBody>
      </p:sp>
      <p:sp>
        <p:nvSpPr>
          <p:cNvPr id="8" name="Content Placeholder 2">
            <a:extLst>
              <a:ext uri="{FF2B5EF4-FFF2-40B4-BE49-F238E27FC236}">
                <a16:creationId xmlns:a16="http://schemas.microsoft.com/office/drawing/2014/main" id="{41DFDBF8-5556-8DBE-0A82-DDBF3FAE5C94}"/>
              </a:ext>
            </a:extLst>
          </p:cNvPr>
          <p:cNvSpPr txBox="1">
            <a:spLocks/>
          </p:cNvSpPr>
          <p:nvPr/>
        </p:nvSpPr>
        <p:spPr>
          <a:xfrm>
            <a:off x="571500" y="2747772"/>
            <a:ext cx="2234293" cy="2240359"/>
          </a:xfrm>
          <a:prstGeom prst="rect">
            <a:avLst/>
          </a:prstGeom>
          <a:solidFill>
            <a:schemeClr val="accent2"/>
          </a:solidFill>
        </p:spPr>
        <p:txBody>
          <a:bodyPr vert="horz" lIns="137160" tIns="137160" rIns="137160" bIns="137160" rtlCol="0">
            <a:noAutofit/>
          </a:bodyPr>
          <a:lstStyle>
            <a:lvl1pPr marL="347472" indent="-347472" algn="l" defTabSz="914400" rtl="0" eaLnBrk="1" latinLnBrk="0" hangingPunct="1">
              <a:lnSpc>
                <a:spcPct val="90000"/>
              </a:lnSpc>
              <a:spcBef>
                <a:spcPts val="1000"/>
              </a:spcBef>
              <a:buClr>
                <a:schemeClr val="accent1"/>
              </a:buClr>
              <a:buFont typeface="Wingdings" pitchFamily="2" charset="2"/>
              <a:buChar char="§"/>
              <a:defRPr sz="2800" kern="1200" spc="5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kern="1200" spc="5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spc="5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spc="5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spc="5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solidFill>
                  <a:schemeClr val="bg1"/>
                </a:solidFill>
              </a:rPr>
              <a:t>Check your settings</a:t>
            </a:r>
          </a:p>
        </p:txBody>
      </p:sp>
      <p:sp>
        <p:nvSpPr>
          <p:cNvPr id="9" name="Content Placeholder 2">
            <a:extLst>
              <a:ext uri="{FF2B5EF4-FFF2-40B4-BE49-F238E27FC236}">
                <a16:creationId xmlns:a16="http://schemas.microsoft.com/office/drawing/2014/main" id="{DE971019-69A6-6A1E-27FF-46A81EFF96C9}"/>
              </a:ext>
            </a:extLst>
          </p:cNvPr>
          <p:cNvSpPr txBox="1">
            <a:spLocks/>
          </p:cNvSpPr>
          <p:nvPr/>
        </p:nvSpPr>
        <p:spPr>
          <a:xfrm>
            <a:off x="3509736" y="2747772"/>
            <a:ext cx="2234293" cy="2240359"/>
          </a:xfrm>
          <a:prstGeom prst="rect">
            <a:avLst/>
          </a:prstGeom>
          <a:solidFill>
            <a:schemeClr val="accent3"/>
          </a:solidFill>
        </p:spPr>
        <p:txBody>
          <a:bodyPr vert="horz" lIns="137160" tIns="137160" rIns="137160" bIns="137160" rtlCol="0">
            <a:noAutofit/>
          </a:bodyPr>
          <a:lstStyle>
            <a:lvl1pPr marL="347472" indent="-347472" algn="l" defTabSz="914400" rtl="0" eaLnBrk="1" latinLnBrk="0" hangingPunct="1">
              <a:lnSpc>
                <a:spcPct val="90000"/>
              </a:lnSpc>
              <a:spcBef>
                <a:spcPts val="1000"/>
              </a:spcBef>
              <a:buClr>
                <a:schemeClr val="accent1"/>
              </a:buClr>
              <a:buFont typeface="Wingdings" pitchFamily="2" charset="2"/>
              <a:buChar char="§"/>
              <a:defRPr sz="2800" kern="1200" spc="5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kern="1200" spc="5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spc="5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spc="5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spc="5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buClr>
              <a:buNone/>
            </a:pPr>
            <a:r>
              <a:rPr lang="en-US" sz="2200" dirty="0">
                <a:solidFill>
                  <a:schemeClr val="bg1"/>
                </a:solidFill>
              </a:rPr>
              <a:t>Share with care</a:t>
            </a:r>
          </a:p>
          <a:p>
            <a:pPr marL="0" indent="0">
              <a:buClr>
                <a:schemeClr val="accent1"/>
              </a:buClr>
              <a:buNone/>
            </a:pPr>
            <a:endParaRPr lang="en-US" sz="2200" dirty="0">
              <a:solidFill>
                <a:schemeClr val="bg1"/>
              </a:solidFill>
            </a:endParaRPr>
          </a:p>
        </p:txBody>
      </p:sp>
      <p:sp>
        <p:nvSpPr>
          <p:cNvPr id="10" name="Content Placeholder 2">
            <a:extLst>
              <a:ext uri="{FF2B5EF4-FFF2-40B4-BE49-F238E27FC236}">
                <a16:creationId xmlns:a16="http://schemas.microsoft.com/office/drawing/2014/main" id="{CB66E5F1-0AB9-7671-FF6E-5889380DBD28}"/>
              </a:ext>
            </a:extLst>
          </p:cNvPr>
          <p:cNvSpPr txBox="1">
            <a:spLocks/>
          </p:cNvSpPr>
          <p:nvPr/>
        </p:nvSpPr>
        <p:spPr>
          <a:xfrm>
            <a:off x="6447972" y="2747772"/>
            <a:ext cx="2234293" cy="2240359"/>
          </a:xfrm>
          <a:prstGeom prst="rect">
            <a:avLst/>
          </a:prstGeom>
          <a:solidFill>
            <a:schemeClr val="accent1"/>
          </a:solidFill>
        </p:spPr>
        <p:txBody>
          <a:bodyPr vert="horz" lIns="137160" tIns="137160" rIns="137160" bIns="137160" rtlCol="0">
            <a:noAutofit/>
          </a:bodyPr>
          <a:lstStyle>
            <a:lvl1pPr marL="347472" indent="-347472" algn="l" defTabSz="914400" rtl="0" eaLnBrk="1" latinLnBrk="0" hangingPunct="1">
              <a:lnSpc>
                <a:spcPct val="90000"/>
              </a:lnSpc>
              <a:spcBef>
                <a:spcPts val="1000"/>
              </a:spcBef>
              <a:buClr>
                <a:schemeClr val="accent1"/>
              </a:buClr>
              <a:buFont typeface="Wingdings" pitchFamily="2" charset="2"/>
              <a:buChar char="§"/>
              <a:defRPr sz="2800" kern="1200" spc="5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kern="1200" spc="5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spc="5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spc="5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spc="5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buClr>
              <a:buNone/>
            </a:pPr>
            <a:r>
              <a:rPr lang="en-US" sz="2200" dirty="0">
                <a:solidFill>
                  <a:schemeClr val="bg1"/>
                </a:solidFill>
              </a:rPr>
              <a:t>Once shared, always there</a:t>
            </a:r>
          </a:p>
          <a:p>
            <a:pPr marL="0" indent="0">
              <a:buClr>
                <a:schemeClr val="accent1"/>
              </a:buClr>
              <a:buNone/>
            </a:pPr>
            <a:endParaRPr lang="en-US" sz="2200" dirty="0">
              <a:solidFill>
                <a:schemeClr val="bg1"/>
              </a:solidFill>
            </a:endParaRPr>
          </a:p>
        </p:txBody>
      </p:sp>
      <p:sp>
        <p:nvSpPr>
          <p:cNvPr id="11" name="TextBox 10">
            <a:extLst>
              <a:ext uri="{FF2B5EF4-FFF2-40B4-BE49-F238E27FC236}">
                <a16:creationId xmlns:a16="http://schemas.microsoft.com/office/drawing/2014/main" id="{B9374A99-513F-9C72-EBE2-CBF17F8439BA}"/>
              </a:ext>
            </a:extLst>
          </p:cNvPr>
          <p:cNvSpPr txBox="1"/>
          <p:nvPr/>
        </p:nvSpPr>
        <p:spPr>
          <a:xfrm>
            <a:off x="3385910" y="2042922"/>
            <a:ext cx="704850" cy="704850"/>
          </a:xfrm>
          <a:prstGeom prst="rect">
            <a:avLst/>
          </a:prstGeom>
          <a:noFill/>
        </p:spPr>
        <p:txBody>
          <a:bodyPr wrap="square" lIns="0" tIns="0" rIns="0" bIns="0" rtlCol="0" anchor="ctr" anchorCtr="0">
            <a:noAutofit/>
          </a:bodyPr>
          <a:lstStyle/>
          <a:p>
            <a:pPr algn="ctr"/>
            <a:r>
              <a:rPr lang="en-US" sz="3200" b="1" dirty="0">
                <a:solidFill>
                  <a:schemeClr val="bg1"/>
                </a:solidFill>
                <a:latin typeface="Wingdings" pitchFamily="2" charset="2"/>
                <a:cs typeface="Arial Black" panose="020B0604020202020204" pitchFamily="34" charset="0"/>
              </a:rPr>
              <a:t>✓</a:t>
            </a:r>
          </a:p>
        </p:txBody>
      </p:sp>
      <p:sp>
        <p:nvSpPr>
          <p:cNvPr id="12" name="TextBox 11">
            <a:extLst>
              <a:ext uri="{FF2B5EF4-FFF2-40B4-BE49-F238E27FC236}">
                <a16:creationId xmlns:a16="http://schemas.microsoft.com/office/drawing/2014/main" id="{91ED6557-1FFE-080D-37E2-FA1BECF84D9B}"/>
              </a:ext>
            </a:extLst>
          </p:cNvPr>
          <p:cNvSpPr txBox="1"/>
          <p:nvPr/>
        </p:nvSpPr>
        <p:spPr>
          <a:xfrm>
            <a:off x="6348566" y="2042922"/>
            <a:ext cx="704850" cy="704850"/>
          </a:xfrm>
          <a:prstGeom prst="rect">
            <a:avLst/>
          </a:prstGeom>
          <a:noFill/>
        </p:spPr>
        <p:txBody>
          <a:bodyPr wrap="square" lIns="0" tIns="0" rIns="0" bIns="0" rtlCol="0" anchor="ctr" anchorCtr="0">
            <a:noAutofit/>
          </a:bodyPr>
          <a:lstStyle/>
          <a:p>
            <a:pPr algn="ctr"/>
            <a:r>
              <a:rPr lang="en-US" sz="3200" b="1" dirty="0">
                <a:solidFill>
                  <a:schemeClr val="bg1"/>
                </a:solidFill>
                <a:latin typeface="Wingdings" pitchFamily="2" charset="2"/>
                <a:cs typeface="Arial Black" panose="020B0604020202020204" pitchFamily="34" charset="0"/>
              </a:rPr>
              <a:t>✓</a:t>
            </a:r>
          </a:p>
        </p:txBody>
      </p:sp>
      <p:sp>
        <p:nvSpPr>
          <p:cNvPr id="13" name="TextBox 12">
            <a:extLst>
              <a:ext uri="{FF2B5EF4-FFF2-40B4-BE49-F238E27FC236}">
                <a16:creationId xmlns:a16="http://schemas.microsoft.com/office/drawing/2014/main" id="{FC2A778E-FB01-1097-FBBF-F6312DEC4427}"/>
              </a:ext>
            </a:extLst>
          </p:cNvPr>
          <p:cNvSpPr txBox="1"/>
          <p:nvPr/>
        </p:nvSpPr>
        <p:spPr>
          <a:xfrm>
            <a:off x="468974" y="2042922"/>
            <a:ext cx="704850" cy="704850"/>
          </a:xfrm>
          <a:prstGeom prst="rect">
            <a:avLst/>
          </a:prstGeom>
          <a:noFill/>
        </p:spPr>
        <p:txBody>
          <a:bodyPr wrap="square" lIns="0" tIns="0" rIns="0" bIns="0" rtlCol="0" anchor="ctr" anchorCtr="0">
            <a:noAutofit/>
          </a:bodyPr>
          <a:lstStyle/>
          <a:p>
            <a:pPr algn="ctr"/>
            <a:r>
              <a:rPr lang="en-US" sz="3200" b="1" dirty="0">
                <a:solidFill>
                  <a:schemeClr val="bg1"/>
                </a:solidFill>
                <a:latin typeface="Wingdings" pitchFamily="2" charset="2"/>
                <a:cs typeface="Arial Black" panose="020B0604020202020204" pitchFamily="34" charset="0"/>
              </a:rPr>
              <a:t>✓</a:t>
            </a:r>
          </a:p>
        </p:txBody>
      </p:sp>
      <p:sp>
        <p:nvSpPr>
          <p:cNvPr id="3" name="TextBox 2">
            <a:extLst>
              <a:ext uri="{FF2B5EF4-FFF2-40B4-BE49-F238E27FC236}">
                <a16:creationId xmlns:a16="http://schemas.microsoft.com/office/drawing/2014/main" id="{850BE5A8-2318-F052-FB9C-B61CAC413045}"/>
              </a:ext>
            </a:extLst>
          </p:cNvPr>
          <p:cNvSpPr txBox="1"/>
          <p:nvPr/>
        </p:nvSpPr>
        <p:spPr>
          <a:xfrm>
            <a:off x="9386207" y="2171700"/>
            <a:ext cx="457200" cy="457200"/>
          </a:xfrm>
          <a:prstGeom prst="rect">
            <a:avLst/>
          </a:prstGeom>
          <a:solidFill>
            <a:schemeClr val="accent5"/>
          </a:solidFill>
        </p:spPr>
        <p:txBody>
          <a:bodyPr wrap="square" lIns="0" tIns="0" rIns="0" bIns="0" rtlCol="0" anchor="ctr" anchorCtr="0">
            <a:noAutofit/>
          </a:bodyPr>
          <a:lstStyle/>
          <a:p>
            <a:pPr algn="ctr"/>
            <a:endParaRPr lang="en-US" b="1" dirty="0">
              <a:solidFill>
                <a:schemeClr val="bg1"/>
              </a:solidFill>
              <a:latin typeface="Arial Black" panose="020B0604020202020204" pitchFamily="34" charset="0"/>
              <a:cs typeface="Arial Black" panose="020B0604020202020204" pitchFamily="34" charset="0"/>
            </a:endParaRPr>
          </a:p>
        </p:txBody>
      </p:sp>
      <p:sp>
        <p:nvSpPr>
          <p:cNvPr id="14" name="Content Placeholder 2">
            <a:extLst>
              <a:ext uri="{FF2B5EF4-FFF2-40B4-BE49-F238E27FC236}">
                <a16:creationId xmlns:a16="http://schemas.microsoft.com/office/drawing/2014/main" id="{14CC4793-72A9-A4F1-52BD-E1C63CCBAF4C}"/>
              </a:ext>
            </a:extLst>
          </p:cNvPr>
          <p:cNvSpPr txBox="1">
            <a:spLocks/>
          </p:cNvSpPr>
          <p:nvPr/>
        </p:nvSpPr>
        <p:spPr>
          <a:xfrm>
            <a:off x="9386207" y="2736469"/>
            <a:ext cx="2234293" cy="2240359"/>
          </a:xfrm>
          <a:prstGeom prst="rect">
            <a:avLst/>
          </a:prstGeom>
          <a:solidFill>
            <a:schemeClr val="accent5"/>
          </a:solidFill>
        </p:spPr>
        <p:txBody>
          <a:bodyPr vert="horz" lIns="137160" tIns="137160" rIns="137160" bIns="137160" rtlCol="0">
            <a:noAutofit/>
          </a:bodyPr>
          <a:lstStyle>
            <a:lvl1pPr marL="347472" indent="-347472" algn="l" defTabSz="914400" rtl="0" eaLnBrk="1" latinLnBrk="0" hangingPunct="1">
              <a:lnSpc>
                <a:spcPct val="90000"/>
              </a:lnSpc>
              <a:spcBef>
                <a:spcPts val="1000"/>
              </a:spcBef>
              <a:buClr>
                <a:schemeClr val="accent1"/>
              </a:buClr>
              <a:buFont typeface="Wingdings" pitchFamily="2" charset="2"/>
              <a:buChar char="§"/>
              <a:defRPr sz="2800" kern="1200" spc="5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kern="1200" spc="5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spc="5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spc="5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spc="5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buClr>
              <a:buNone/>
            </a:pPr>
            <a:r>
              <a:rPr lang="en-US" sz="2200" dirty="0">
                <a:solidFill>
                  <a:schemeClr val="bg1"/>
                </a:solidFill>
              </a:rPr>
              <a:t>Not everyone is who they say they are</a:t>
            </a:r>
          </a:p>
          <a:p>
            <a:pPr marL="0" indent="0">
              <a:buClr>
                <a:schemeClr val="accent1"/>
              </a:buClr>
              <a:buNone/>
            </a:pPr>
            <a:endParaRPr lang="en-US" sz="2200" dirty="0">
              <a:solidFill>
                <a:schemeClr val="bg1"/>
              </a:solidFill>
            </a:endParaRPr>
          </a:p>
        </p:txBody>
      </p:sp>
      <p:sp>
        <p:nvSpPr>
          <p:cNvPr id="15" name="TextBox 14">
            <a:extLst>
              <a:ext uri="{FF2B5EF4-FFF2-40B4-BE49-F238E27FC236}">
                <a16:creationId xmlns:a16="http://schemas.microsoft.com/office/drawing/2014/main" id="{20F9235A-694B-499D-4027-0E3D42C11585}"/>
              </a:ext>
            </a:extLst>
          </p:cNvPr>
          <p:cNvSpPr txBox="1"/>
          <p:nvPr/>
        </p:nvSpPr>
        <p:spPr>
          <a:xfrm>
            <a:off x="9265502" y="2042922"/>
            <a:ext cx="704850" cy="704850"/>
          </a:xfrm>
          <a:prstGeom prst="rect">
            <a:avLst/>
          </a:prstGeom>
          <a:noFill/>
        </p:spPr>
        <p:txBody>
          <a:bodyPr wrap="square" lIns="0" tIns="0" rIns="0" bIns="0" rtlCol="0" anchor="ctr" anchorCtr="0">
            <a:noAutofit/>
          </a:bodyPr>
          <a:lstStyle/>
          <a:p>
            <a:pPr algn="ctr"/>
            <a:r>
              <a:rPr lang="en-US" sz="3200" b="1" dirty="0">
                <a:solidFill>
                  <a:schemeClr val="bg1"/>
                </a:solidFill>
                <a:latin typeface="Wingdings" pitchFamily="2" charset="2"/>
                <a:cs typeface="Arial Black" panose="020B0604020202020204" pitchFamily="34" charset="0"/>
              </a:rPr>
              <a:t>✓</a:t>
            </a:r>
          </a:p>
        </p:txBody>
      </p:sp>
    </p:spTree>
    <p:extLst>
      <p:ext uri="{BB962C8B-B14F-4D97-AF65-F5344CB8AC3E}">
        <p14:creationId xmlns:p14="http://schemas.microsoft.com/office/powerpoint/2010/main" val="845900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D243FA6-921C-4D87-D232-BDDD702D3453}"/>
              </a:ext>
            </a:extLst>
          </p:cNvPr>
          <p:cNvSpPr>
            <a:spLocks noGrp="1"/>
          </p:cNvSpPr>
          <p:nvPr>
            <p:ph type="sldNum" sz="quarter" idx="12"/>
          </p:nvPr>
        </p:nvSpPr>
        <p:spPr/>
        <p:txBody>
          <a:bodyPr/>
          <a:lstStyle/>
          <a:p>
            <a:fld id="{5B277108-5193-4CD5-80FE-E3B316CFBBF3}" type="slidenum">
              <a:rPr lang="en-US" smtClean="0"/>
              <a:t>16</a:t>
            </a:fld>
            <a:endParaRPr lang="en-US"/>
          </a:p>
        </p:txBody>
      </p:sp>
      <p:sp>
        <p:nvSpPr>
          <p:cNvPr id="2" name="Title 1">
            <a:extLst>
              <a:ext uri="{FF2B5EF4-FFF2-40B4-BE49-F238E27FC236}">
                <a16:creationId xmlns:a16="http://schemas.microsoft.com/office/drawing/2014/main" id="{BD3BD074-A1F9-834F-A837-E21CA8200819}"/>
              </a:ext>
            </a:extLst>
          </p:cNvPr>
          <p:cNvSpPr>
            <a:spLocks noGrp="1"/>
          </p:cNvSpPr>
          <p:nvPr>
            <p:ph type="title"/>
          </p:nvPr>
        </p:nvSpPr>
        <p:spPr/>
        <p:txBody>
          <a:bodyPr/>
          <a:lstStyle/>
          <a:p>
            <a:r>
              <a:rPr lang="en-US"/>
              <a:t>Be wary of Public </a:t>
            </a:r>
            <a:r>
              <a:rPr lang="en-US" err="1"/>
              <a:t>Wifi</a:t>
            </a:r>
            <a:endParaRPr lang="en-US"/>
          </a:p>
        </p:txBody>
      </p:sp>
      <p:sp>
        <p:nvSpPr>
          <p:cNvPr id="3" name="Content Placeholder 2">
            <a:extLst>
              <a:ext uri="{FF2B5EF4-FFF2-40B4-BE49-F238E27FC236}">
                <a16:creationId xmlns:a16="http://schemas.microsoft.com/office/drawing/2014/main" id="{2545EBB8-D767-1A60-3A7D-0989B968042C}"/>
              </a:ext>
            </a:extLst>
          </p:cNvPr>
          <p:cNvSpPr>
            <a:spLocks noGrp="1"/>
          </p:cNvSpPr>
          <p:nvPr>
            <p:ph idx="1"/>
          </p:nvPr>
        </p:nvSpPr>
        <p:spPr/>
        <p:txBody>
          <a:bodyPr/>
          <a:lstStyle/>
          <a:p>
            <a:r>
              <a:rPr lang="en-US" dirty="0"/>
              <a:t>Don’t log into key accounts</a:t>
            </a:r>
          </a:p>
          <a:p>
            <a:pPr lvl="1"/>
            <a:r>
              <a:rPr lang="en-US" dirty="0"/>
              <a:t>Better yet, use a VPN or personal hot spot</a:t>
            </a:r>
          </a:p>
        </p:txBody>
      </p:sp>
      <p:pic>
        <p:nvPicPr>
          <p:cNvPr id="5" name="Picture 4">
            <a:extLst>
              <a:ext uri="{FF2B5EF4-FFF2-40B4-BE49-F238E27FC236}">
                <a16:creationId xmlns:a16="http://schemas.microsoft.com/office/drawing/2014/main" id="{55E6F510-4A66-E87F-EEFC-ABB4D6BED22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536256" y="3309712"/>
            <a:ext cx="2962269" cy="2630671"/>
          </a:xfrm>
          <a:prstGeom prst="rect">
            <a:avLst/>
          </a:prstGeom>
        </p:spPr>
      </p:pic>
    </p:spTree>
    <p:extLst>
      <p:ext uri="{BB962C8B-B14F-4D97-AF65-F5344CB8AC3E}">
        <p14:creationId xmlns:p14="http://schemas.microsoft.com/office/powerpoint/2010/main" val="939336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5CA86E-0498-DEDD-433B-4389980B67B2}"/>
              </a:ext>
            </a:extLst>
          </p:cNvPr>
          <p:cNvSpPr>
            <a:spLocks noGrp="1"/>
          </p:cNvSpPr>
          <p:nvPr>
            <p:ph type="sldNum" sz="quarter" idx="12"/>
          </p:nvPr>
        </p:nvSpPr>
        <p:spPr/>
        <p:txBody>
          <a:bodyPr/>
          <a:lstStyle/>
          <a:p>
            <a:fld id="{5B277108-5193-4CD5-80FE-E3B316CFBBF3}" type="slidenum">
              <a:rPr lang="en-US" smtClean="0"/>
              <a:t>17</a:t>
            </a:fld>
            <a:endParaRPr lang="en-US"/>
          </a:p>
        </p:txBody>
      </p:sp>
      <p:sp>
        <p:nvSpPr>
          <p:cNvPr id="2" name="Title 1">
            <a:extLst>
              <a:ext uri="{FF2B5EF4-FFF2-40B4-BE49-F238E27FC236}">
                <a16:creationId xmlns:a16="http://schemas.microsoft.com/office/drawing/2014/main" id="{70CCB854-B1B7-F88B-C615-5D9726CC89E8}"/>
              </a:ext>
            </a:extLst>
          </p:cNvPr>
          <p:cNvSpPr>
            <a:spLocks noGrp="1"/>
          </p:cNvSpPr>
          <p:nvPr>
            <p:ph type="title"/>
          </p:nvPr>
        </p:nvSpPr>
        <p:spPr/>
        <p:txBody>
          <a:bodyPr/>
          <a:lstStyle/>
          <a:p>
            <a:r>
              <a:rPr lang="en-US" sz="2800" dirty="0"/>
              <a:t>What problems do people have with adopting Core 4?</a:t>
            </a:r>
          </a:p>
        </p:txBody>
      </p:sp>
      <p:sp>
        <p:nvSpPr>
          <p:cNvPr id="3" name="Content Placeholder 2">
            <a:extLst>
              <a:ext uri="{FF2B5EF4-FFF2-40B4-BE49-F238E27FC236}">
                <a16:creationId xmlns:a16="http://schemas.microsoft.com/office/drawing/2014/main" id="{67F86AFC-4035-2416-8D36-7966D60F5D3F}"/>
              </a:ext>
            </a:extLst>
          </p:cNvPr>
          <p:cNvSpPr>
            <a:spLocks noGrp="1"/>
          </p:cNvSpPr>
          <p:nvPr>
            <p:ph idx="1"/>
          </p:nvPr>
        </p:nvSpPr>
        <p:spPr/>
        <p:txBody>
          <a:bodyPr/>
          <a:lstStyle/>
          <a:p>
            <a:r>
              <a:rPr lang="en-US"/>
              <a:t>Lack of knowledge</a:t>
            </a:r>
          </a:p>
          <a:p>
            <a:r>
              <a:rPr lang="en-US"/>
              <a:t>Takes too much time</a:t>
            </a:r>
          </a:p>
          <a:p>
            <a:r>
              <a:rPr lang="en-US"/>
              <a:t>You got nothing to hide</a:t>
            </a:r>
          </a:p>
        </p:txBody>
      </p:sp>
    </p:spTree>
    <p:extLst>
      <p:ext uri="{BB962C8B-B14F-4D97-AF65-F5344CB8AC3E}">
        <p14:creationId xmlns:p14="http://schemas.microsoft.com/office/powerpoint/2010/main" val="2478061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FC4660-16BF-AE73-292B-9C76AAC77002}"/>
              </a:ext>
            </a:extLst>
          </p:cNvPr>
          <p:cNvSpPr>
            <a:spLocks noGrp="1"/>
          </p:cNvSpPr>
          <p:nvPr>
            <p:ph type="sldNum" sz="quarter" idx="12"/>
          </p:nvPr>
        </p:nvSpPr>
        <p:spPr/>
        <p:txBody>
          <a:bodyPr/>
          <a:lstStyle/>
          <a:p>
            <a:fld id="{5B277108-5193-4CD5-80FE-E3B316CFBBF3}" type="slidenum">
              <a:rPr lang="en-US" smtClean="0"/>
              <a:t>18</a:t>
            </a:fld>
            <a:endParaRPr lang="en-US"/>
          </a:p>
        </p:txBody>
      </p:sp>
      <p:sp>
        <p:nvSpPr>
          <p:cNvPr id="2" name="Title 1">
            <a:extLst>
              <a:ext uri="{FF2B5EF4-FFF2-40B4-BE49-F238E27FC236}">
                <a16:creationId xmlns:a16="http://schemas.microsoft.com/office/drawing/2014/main" id="{EC0A1362-6C92-8483-7262-B9569EEFDECE}"/>
              </a:ext>
            </a:extLst>
          </p:cNvPr>
          <p:cNvSpPr>
            <a:spLocks noGrp="1"/>
          </p:cNvSpPr>
          <p:nvPr>
            <p:ph type="title"/>
          </p:nvPr>
        </p:nvSpPr>
        <p:spPr/>
        <p:txBody>
          <a:bodyPr/>
          <a:lstStyle/>
          <a:p>
            <a:r>
              <a:rPr lang="en-US"/>
              <a:t>How fast can you do the Core 4?</a:t>
            </a:r>
          </a:p>
        </p:txBody>
      </p:sp>
      <p:sp>
        <p:nvSpPr>
          <p:cNvPr id="5" name="TextBox 4">
            <a:extLst>
              <a:ext uri="{FF2B5EF4-FFF2-40B4-BE49-F238E27FC236}">
                <a16:creationId xmlns:a16="http://schemas.microsoft.com/office/drawing/2014/main" id="{47DF1A74-ECD2-4AF0-D68F-708A954C11CA}"/>
              </a:ext>
            </a:extLst>
          </p:cNvPr>
          <p:cNvSpPr txBox="1"/>
          <p:nvPr/>
        </p:nvSpPr>
        <p:spPr>
          <a:xfrm>
            <a:off x="571500" y="2171700"/>
            <a:ext cx="457200" cy="457200"/>
          </a:xfrm>
          <a:prstGeom prst="rect">
            <a:avLst/>
          </a:prstGeom>
          <a:solidFill>
            <a:schemeClr val="accent2"/>
          </a:solidFill>
        </p:spPr>
        <p:txBody>
          <a:bodyPr wrap="square" lIns="0" tIns="0" rIns="0" bIns="0" rtlCol="0" anchor="ctr" anchorCtr="0">
            <a:noAutofit/>
          </a:bodyPr>
          <a:lstStyle/>
          <a:p>
            <a:pPr algn="ctr"/>
            <a:r>
              <a:rPr lang="en-US" b="1" dirty="0">
                <a:solidFill>
                  <a:schemeClr val="bg1"/>
                </a:solidFill>
                <a:latin typeface="Arial Black" panose="020B0604020202020204" pitchFamily="34" charset="0"/>
                <a:cs typeface="Arial Black" panose="020B0604020202020204" pitchFamily="34" charset="0"/>
              </a:rPr>
              <a:t>1</a:t>
            </a:r>
          </a:p>
        </p:txBody>
      </p:sp>
      <p:sp>
        <p:nvSpPr>
          <p:cNvPr id="6" name="TextBox 5">
            <a:extLst>
              <a:ext uri="{FF2B5EF4-FFF2-40B4-BE49-F238E27FC236}">
                <a16:creationId xmlns:a16="http://schemas.microsoft.com/office/drawing/2014/main" id="{29C963A2-FB67-0C11-DB62-63C9C97D50B1}"/>
              </a:ext>
            </a:extLst>
          </p:cNvPr>
          <p:cNvSpPr txBox="1"/>
          <p:nvPr/>
        </p:nvSpPr>
        <p:spPr>
          <a:xfrm>
            <a:off x="3509735" y="2171700"/>
            <a:ext cx="457200" cy="457200"/>
          </a:xfrm>
          <a:prstGeom prst="rect">
            <a:avLst/>
          </a:prstGeom>
          <a:solidFill>
            <a:schemeClr val="accent3"/>
          </a:solidFill>
        </p:spPr>
        <p:txBody>
          <a:bodyPr wrap="square" lIns="0" tIns="0" rIns="0" bIns="0" rtlCol="0" anchor="ctr" anchorCtr="0">
            <a:noAutofit/>
          </a:bodyPr>
          <a:lstStyle/>
          <a:p>
            <a:pPr algn="ctr"/>
            <a:r>
              <a:rPr lang="en-US" b="1" dirty="0">
                <a:solidFill>
                  <a:schemeClr val="bg1"/>
                </a:solidFill>
                <a:latin typeface="Arial Black" panose="020B0604020202020204" pitchFamily="34" charset="0"/>
                <a:cs typeface="Arial Black" panose="020B0604020202020204" pitchFamily="34" charset="0"/>
              </a:rPr>
              <a:t>2</a:t>
            </a:r>
          </a:p>
        </p:txBody>
      </p:sp>
      <p:sp>
        <p:nvSpPr>
          <p:cNvPr id="7" name="TextBox 6">
            <a:extLst>
              <a:ext uri="{FF2B5EF4-FFF2-40B4-BE49-F238E27FC236}">
                <a16:creationId xmlns:a16="http://schemas.microsoft.com/office/drawing/2014/main" id="{D0B51965-A0B4-BF77-9194-A5649A589EB8}"/>
              </a:ext>
            </a:extLst>
          </p:cNvPr>
          <p:cNvSpPr txBox="1"/>
          <p:nvPr/>
        </p:nvSpPr>
        <p:spPr>
          <a:xfrm>
            <a:off x="6447971" y="2171700"/>
            <a:ext cx="457200" cy="457200"/>
          </a:xfrm>
          <a:prstGeom prst="rect">
            <a:avLst/>
          </a:prstGeom>
          <a:solidFill>
            <a:schemeClr val="accent1"/>
          </a:solidFill>
        </p:spPr>
        <p:txBody>
          <a:bodyPr wrap="square" lIns="0" tIns="0" rIns="0" bIns="0" rtlCol="0" anchor="ctr" anchorCtr="0">
            <a:noAutofit/>
          </a:bodyPr>
          <a:lstStyle/>
          <a:p>
            <a:pPr algn="ctr"/>
            <a:r>
              <a:rPr lang="en-US" b="1" dirty="0">
                <a:solidFill>
                  <a:schemeClr val="bg1"/>
                </a:solidFill>
                <a:latin typeface="Arial Black" panose="020B0604020202020204" pitchFamily="34" charset="0"/>
                <a:cs typeface="Arial Black" panose="020B0604020202020204" pitchFamily="34" charset="0"/>
              </a:rPr>
              <a:t>3</a:t>
            </a:r>
          </a:p>
        </p:txBody>
      </p:sp>
      <p:sp>
        <p:nvSpPr>
          <p:cNvPr id="8" name="TextBox 7">
            <a:extLst>
              <a:ext uri="{FF2B5EF4-FFF2-40B4-BE49-F238E27FC236}">
                <a16:creationId xmlns:a16="http://schemas.microsoft.com/office/drawing/2014/main" id="{7933214E-EA02-AD52-7684-64A70DABBE2E}"/>
              </a:ext>
            </a:extLst>
          </p:cNvPr>
          <p:cNvSpPr txBox="1"/>
          <p:nvPr/>
        </p:nvSpPr>
        <p:spPr>
          <a:xfrm>
            <a:off x="9386207" y="2171700"/>
            <a:ext cx="457200" cy="457200"/>
          </a:xfrm>
          <a:prstGeom prst="rect">
            <a:avLst/>
          </a:prstGeom>
          <a:solidFill>
            <a:schemeClr val="accent5"/>
          </a:solidFill>
        </p:spPr>
        <p:txBody>
          <a:bodyPr wrap="square" lIns="0" tIns="0" rIns="0" bIns="0" rtlCol="0" anchor="ctr" anchorCtr="0">
            <a:noAutofit/>
          </a:bodyPr>
          <a:lstStyle/>
          <a:p>
            <a:pPr algn="ctr"/>
            <a:r>
              <a:rPr lang="en-US" b="1" dirty="0">
                <a:solidFill>
                  <a:schemeClr val="bg1"/>
                </a:solidFill>
                <a:latin typeface="Arial Black" panose="020B0604020202020204" pitchFamily="34" charset="0"/>
                <a:cs typeface="Arial Black" panose="020B0604020202020204" pitchFamily="34" charset="0"/>
              </a:rPr>
              <a:t>4</a:t>
            </a:r>
          </a:p>
        </p:txBody>
      </p:sp>
      <p:sp>
        <p:nvSpPr>
          <p:cNvPr id="9" name="Content Placeholder 2">
            <a:extLst>
              <a:ext uri="{FF2B5EF4-FFF2-40B4-BE49-F238E27FC236}">
                <a16:creationId xmlns:a16="http://schemas.microsoft.com/office/drawing/2014/main" id="{154EE688-3DF0-C1DE-D505-B4819AE0901D}"/>
              </a:ext>
            </a:extLst>
          </p:cNvPr>
          <p:cNvSpPr txBox="1">
            <a:spLocks/>
          </p:cNvSpPr>
          <p:nvPr/>
        </p:nvSpPr>
        <p:spPr>
          <a:xfrm>
            <a:off x="571500" y="2747772"/>
            <a:ext cx="2234293" cy="2240280"/>
          </a:xfrm>
          <a:prstGeom prst="rect">
            <a:avLst/>
          </a:prstGeom>
          <a:solidFill>
            <a:schemeClr val="accent2"/>
          </a:solidFill>
        </p:spPr>
        <p:txBody>
          <a:bodyPr vert="horz" lIns="137160" tIns="137160" rIns="137160" bIns="137160" rtlCol="0">
            <a:noAutofit/>
          </a:bodyPr>
          <a:lstStyle>
            <a:lvl1pPr marL="347472" indent="-347472" algn="l" defTabSz="914400" rtl="0" eaLnBrk="1" latinLnBrk="0" hangingPunct="1">
              <a:lnSpc>
                <a:spcPct val="90000"/>
              </a:lnSpc>
              <a:spcBef>
                <a:spcPts val="1000"/>
              </a:spcBef>
              <a:buClr>
                <a:schemeClr val="accent1"/>
              </a:buClr>
              <a:buFont typeface="Wingdings" pitchFamily="2" charset="2"/>
              <a:buChar char="§"/>
              <a:defRPr sz="2800" kern="1200" spc="5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kern="1200" spc="5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spc="5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spc="5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spc="5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solidFill>
                  <a:schemeClr val="bg1"/>
                </a:solidFill>
              </a:rPr>
              <a:t>Put MFA on your key accounts </a:t>
            </a:r>
            <a:r>
              <a:rPr lang="en-US" sz="1800" dirty="0">
                <a:solidFill>
                  <a:schemeClr val="bg1"/>
                </a:solidFill>
              </a:rPr>
              <a:t>(devices, email, banking, social media, work)</a:t>
            </a:r>
          </a:p>
          <a:p>
            <a:pPr marL="0" indent="0">
              <a:buNone/>
            </a:pPr>
            <a:endParaRPr lang="en-US" sz="2200" dirty="0">
              <a:solidFill>
                <a:schemeClr val="bg1"/>
              </a:solidFill>
            </a:endParaRPr>
          </a:p>
        </p:txBody>
      </p:sp>
      <p:sp>
        <p:nvSpPr>
          <p:cNvPr id="10" name="Content Placeholder 2">
            <a:extLst>
              <a:ext uri="{FF2B5EF4-FFF2-40B4-BE49-F238E27FC236}">
                <a16:creationId xmlns:a16="http://schemas.microsoft.com/office/drawing/2014/main" id="{B88D5DDB-F36D-55B9-5ADE-71957FDCB728}"/>
              </a:ext>
            </a:extLst>
          </p:cNvPr>
          <p:cNvSpPr txBox="1">
            <a:spLocks/>
          </p:cNvSpPr>
          <p:nvPr/>
        </p:nvSpPr>
        <p:spPr>
          <a:xfrm>
            <a:off x="3509736" y="2747772"/>
            <a:ext cx="2234293" cy="2240280"/>
          </a:xfrm>
          <a:prstGeom prst="rect">
            <a:avLst/>
          </a:prstGeom>
          <a:solidFill>
            <a:schemeClr val="accent3"/>
          </a:solidFill>
        </p:spPr>
        <p:txBody>
          <a:bodyPr vert="horz" lIns="137160" tIns="137160" rIns="137160" bIns="137160" rtlCol="0">
            <a:noAutofit/>
          </a:bodyPr>
          <a:lstStyle>
            <a:lvl1pPr marL="347472" indent="-347472" algn="l" defTabSz="914400" rtl="0" eaLnBrk="1" latinLnBrk="0" hangingPunct="1">
              <a:lnSpc>
                <a:spcPct val="90000"/>
              </a:lnSpc>
              <a:spcBef>
                <a:spcPts val="1000"/>
              </a:spcBef>
              <a:buClr>
                <a:schemeClr val="accent1"/>
              </a:buClr>
              <a:buFont typeface="Wingdings" pitchFamily="2" charset="2"/>
              <a:buChar char="§"/>
              <a:defRPr sz="2800" kern="1200" spc="5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kern="1200" spc="5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spc="5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spc="5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spc="5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buClr>
              <a:buNone/>
            </a:pPr>
            <a:r>
              <a:rPr lang="en-US" sz="2200" dirty="0">
                <a:solidFill>
                  <a:schemeClr val="bg1"/>
                </a:solidFill>
              </a:rPr>
              <a:t>Download a password manager and strengthen your passwords</a:t>
            </a:r>
          </a:p>
          <a:p>
            <a:pPr marL="0" indent="0">
              <a:buClr>
                <a:schemeClr val="accent1"/>
              </a:buClr>
              <a:buNone/>
            </a:pPr>
            <a:endParaRPr lang="en-US" sz="2200" dirty="0">
              <a:solidFill>
                <a:schemeClr val="bg1"/>
              </a:solidFill>
            </a:endParaRPr>
          </a:p>
        </p:txBody>
      </p:sp>
      <p:sp>
        <p:nvSpPr>
          <p:cNvPr id="11" name="Content Placeholder 2">
            <a:extLst>
              <a:ext uri="{FF2B5EF4-FFF2-40B4-BE49-F238E27FC236}">
                <a16:creationId xmlns:a16="http://schemas.microsoft.com/office/drawing/2014/main" id="{A1E51483-8ECC-A303-3F4F-EEB2C1E462F4}"/>
              </a:ext>
            </a:extLst>
          </p:cNvPr>
          <p:cNvSpPr txBox="1">
            <a:spLocks/>
          </p:cNvSpPr>
          <p:nvPr/>
        </p:nvSpPr>
        <p:spPr>
          <a:xfrm>
            <a:off x="6447972" y="2747772"/>
            <a:ext cx="2234293" cy="2240280"/>
          </a:xfrm>
          <a:prstGeom prst="rect">
            <a:avLst/>
          </a:prstGeom>
          <a:solidFill>
            <a:schemeClr val="accent1"/>
          </a:solidFill>
        </p:spPr>
        <p:txBody>
          <a:bodyPr vert="horz" lIns="137160" tIns="137160" rIns="137160" bIns="137160" rtlCol="0">
            <a:noAutofit/>
          </a:bodyPr>
          <a:lstStyle>
            <a:lvl1pPr marL="347472" indent="-347472" algn="l" defTabSz="914400" rtl="0" eaLnBrk="1" latinLnBrk="0" hangingPunct="1">
              <a:lnSpc>
                <a:spcPct val="90000"/>
              </a:lnSpc>
              <a:spcBef>
                <a:spcPts val="1000"/>
              </a:spcBef>
              <a:buClr>
                <a:schemeClr val="accent1"/>
              </a:buClr>
              <a:buFont typeface="Wingdings" pitchFamily="2" charset="2"/>
              <a:buChar char="§"/>
              <a:defRPr sz="2800" kern="1200" spc="5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kern="1200" spc="5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spc="5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spc="5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spc="5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buClr>
              <a:buNone/>
            </a:pPr>
            <a:r>
              <a:rPr lang="en-US" sz="2200" dirty="0">
                <a:solidFill>
                  <a:schemeClr val="bg1"/>
                </a:solidFill>
              </a:rPr>
              <a:t>Set up devices/apps/</a:t>
            </a:r>
            <a:br>
              <a:rPr lang="en-US" sz="2200" dirty="0">
                <a:solidFill>
                  <a:schemeClr val="bg1"/>
                </a:solidFill>
              </a:rPr>
            </a:br>
            <a:r>
              <a:rPr lang="en-US" sz="2200" dirty="0">
                <a:solidFill>
                  <a:schemeClr val="bg1"/>
                </a:solidFill>
              </a:rPr>
              <a:t>software to install automatic updates</a:t>
            </a:r>
          </a:p>
          <a:p>
            <a:pPr marL="0" indent="0">
              <a:buClr>
                <a:schemeClr val="accent1"/>
              </a:buClr>
              <a:buNone/>
            </a:pPr>
            <a:endParaRPr lang="en-US" sz="2200" dirty="0">
              <a:solidFill>
                <a:schemeClr val="bg1"/>
              </a:solidFill>
            </a:endParaRPr>
          </a:p>
        </p:txBody>
      </p:sp>
      <p:sp>
        <p:nvSpPr>
          <p:cNvPr id="12" name="Content Placeholder 2">
            <a:extLst>
              <a:ext uri="{FF2B5EF4-FFF2-40B4-BE49-F238E27FC236}">
                <a16:creationId xmlns:a16="http://schemas.microsoft.com/office/drawing/2014/main" id="{F71EC619-5277-D6C2-0C38-253924737213}"/>
              </a:ext>
            </a:extLst>
          </p:cNvPr>
          <p:cNvSpPr txBox="1">
            <a:spLocks/>
          </p:cNvSpPr>
          <p:nvPr/>
        </p:nvSpPr>
        <p:spPr>
          <a:xfrm>
            <a:off x="9386207" y="2736469"/>
            <a:ext cx="2234293" cy="2240280"/>
          </a:xfrm>
          <a:prstGeom prst="rect">
            <a:avLst/>
          </a:prstGeom>
          <a:solidFill>
            <a:schemeClr val="accent5"/>
          </a:solidFill>
        </p:spPr>
        <p:txBody>
          <a:bodyPr vert="horz" lIns="137160" tIns="137160" rIns="137160" bIns="137160" rtlCol="0">
            <a:noAutofit/>
          </a:bodyPr>
          <a:lstStyle>
            <a:lvl1pPr marL="347472" indent="-347472" algn="l" defTabSz="914400" rtl="0" eaLnBrk="1" latinLnBrk="0" hangingPunct="1">
              <a:lnSpc>
                <a:spcPct val="90000"/>
              </a:lnSpc>
              <a:spcBef>
                <a:spcPts val="1000"/>
              </a:spcBef>
              <a:buClr>
                <a:schemeClr val="accent1"/>
              </a:buClr>
              <a:buFont typeface="Wingdings" pitchFamily="2" charset="2"/>
              <a:buChar char="§"/>
              <a:defRPr sz="2800" kern="1200" spc="5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kern="1200" spc="5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spc="5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spc="5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spc="5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buClr>
              <a:buNone/>
            </a:pPr>
            <a:r>
              <a:rPr lang="en-US" sz="2200" dirty="0">
                <a:solidFill>
                  <a:schemeClr val="bg1"/>
                </a:solidFill>
              </a:rPr>
              <a:t>Reject the phishing bait</a:t>
            </a:r>
          </a:p>
          <a:p>
            <a:pPr marL="0" indent="0">
              <a:buClr>
                <a:schemeClr val="accent1"/>
              </a:buClr>
              <a:buNone/>
            </a:pPr>
            <a:endParaRPr lang="en-US" sz="2200" dirty="0">
              <a:solidFill>
                <a:schemeClr val="bg1"/>
              </a:solidFill>
            </a:endParaRPr>
          </a:p>
        </p:txBody>
      </p:sp>
    </p:spTree>
    <p:extLst>
      <p:ext uri="{BB962C8B-B14F-4D97-AF65-F5344CB8AC3E}">
        <p14:creationId xmlns:p14="http://schemas.microsoft.com/office/powerpoint/2010/main" val="2299212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A974D2-F092-2D32-C312-6AC7E4DFF205}"/>
              </a:ext>
            </a:extLst>
          </p:cNvPr>
          <p:cNvSpPr>
            <a:spLocks noGrp="1"/>
          </p:cNvSpPr>
          <p:nvPr>
            <p:ph type="sldNum" sz="quarter" idx="12"/>
          </p:nvPr>
        </p:nvSpPr>
        <p:spPr/>
        <p:txBody>
          <a:bodyPr/>
          <a:lstStyle/>
          <a:p>
            <a:fld id="{5B277108-5193-4CD5-80FE-E3B316CFBBF3}" type="slidenum">
              <a:rPr lang="en-US" smtClean="0"/>
              <a:t>19</a:t>
            </a:fld>
            <a:endParaRPr lang="en-US"/>
          </a:p>
        </p:txBody>
      </p:sp>
      <p:sp>
        <p:nvSpPr>
          <p:cNvPr id="2" name="Title 1">
            <a:extLst>
              <a:ext uri="{FF2B5EF4-FFF2-40B4-BE49-F238E27FC236}">
                <a16:creationId xmlns:a16="http://schemas.microsoft.com/office/drawing/2014/main" id="{2796176F-B870-57FA-28FD-0034FB2C4B8D}"/>
              </a:ext>
            </a:extLst>
          </p:cNvPr>
          <p:cNvSpPr>
            <a:spLocks noGrp="1"/>
          </p:cNvSpPr>
          <p:nvPr>
            <p:ph type="title"/>
          </p:nvPr>
        </p:nvSpPr>
        <p:spPr/>
        <p:txBody>
          <a:bodyPr/>
          <a:lstStyle/>
          <a:p>
            <a:r>
              <a:rPr lang="en-US"/>
              <a:t>Start small!</a:t>
            </a:r>
          </a:p>
        </p:txBody>
      </p:sp>
      <p:sp>
        <p:nvSpPr>
          <p:cNvPr id="3" name="Content Placeholder 2">
            <a:extLst>
              <a:ext uri="{FF2B5EF4-FFF2-40B4-BE49-F238E27FC236}">
                <a16:creationId xmlns:a16="http://schemas.microsoft.com/office/drawing/2014/main" id="{E9CE42A5-FA37-DC3D-3203-94974FA87D8D}"/>
              </a:ext>
            </a:extLst>
          </p:cNvPr>
          <p:cNvSpPr>
            <a:spLocks noGrp="1"/>
          </p:cNvSpPr>
          <p:nvPr>
            <p:ph idx="1"/>
          </p:nvPr>
        </p:nvSpPr>
        <p:spPr/>
        <p:txBody>
          <a:bodyPr/>
          <a:lstStyle/>
          <a:p>
            <a:r>
              <a:rPr lang="en-US"/>
              <a:t>You don’t have to do everything at once</a:t>
            </a:r>
          </a:p>
        </p:txBody>
      </p:sp>
    </p:spTree>
    <p:extLst>
      <p:ext uri="{BB962C8B-B14F-4D97-AF65-F5344CB8AC3E}">
        <p14:creationId xmlns:p14="http://schemas.microsoft.com/office/powerpoint/2010/main" val="3909531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E24A28-66E5-FF93-2B76-D96D4F35E133}"/>
              </a:ext>
            </a:extLst>
          </p:cNvPr>
          <p:cNvSpPr>
            <a:spLocks noGrp="1"/>
          </p:cNvSpPr>
          <p:nvPr>
            <p:ph type="sldNum" sz="quarter" idx="12"/>
          </p:nvPr>
        </p:nvSpPr>
        <p:spPr/>
        <p:txBody>
          <a:bodyPr/>
          <a:lstStyle/>
          <a:p>
            <a:fld id="{5B277108-5193-4CD5-80FE-E3B316CFBBF3}" type="slidenum">
              <a:rPr lang="en-US" smtClean="0"/>
              <a:t>2</a:t>
            </a:fld>
            <a:endParaRPr lang="en-US"/>
          </a:p>
        </p:txBody>
      </p:sp>
      <p:sp>
        <p:nvSpPr>
          <p:cNvPr id="2" name="Title 1">
            <a:extLst>
              <a:ext uri="{FF2B5EF4-FFF2-40B4-BE49-F238E27FC236}">
                <a16:creationId xmlns:a16="http://schemas.microsoft.com/office/drawing/2014/main" id="{E4FB40CD-0F0F-199F-0292-3EAE8FF48262}"/>
              </a:ext>
            </a:extLst>
          </p:cNvPr>
          <p:cNvSpPr>
            <a:spLocks noGrp="1"/>
          </p:cNvSpPr>
          <p:nvPr>
            <p:ph type="title"/>
          </p:nvPr>
        </p:nvSpPr>
        <p:spPr/>
        <p:txBody>
          <a:bodyPr/>
          <a:lstStyle/>
          <a:p>
            <a:r>
              <a:rPr lang="en-US"/>
              <a:t>Staying secure is not as hard as you might think</a:t>
            </a:r>
          </a:p>
        </p:txBody>
      </p:sp>
      <p:sp>
        <p:nvSpPr>
          <p:cNvPr id="3" name="Content Placeholder 2">
            <a:extLst>
              <a:ext uri="{FF2B5EF4-FFF2-40B4-BE49-F238E27FC236}">
                <a16:creationId xmlns:a16="http://schemas.microsoft.com/office/drawing/2014/main" id="{4595A608-6F5D-93F6-FD12-6B70A5298369}"/>
              </a:ext>
            </a:extLst>
          </p:cNvPr>
          <p:cNvSpPr>
            <a:spLocks noGrp="1"/>
          </p:cNvSpPr>
          <p:nvPr>
            <p:ph idx="1"/>
          </p:nvPr>
        </p:nvSpPr>
        <p:spPr>
          <a:xfrm>
            <a:off x="571499" y="2186838"/>
            <a:ext cx="8833757" cy="4014215"/>
          </a:xfrm>
        </p:spPr>
        <p:txBody>
          <a:bodyPr/>
          <a:lstStyle/>
          <a:p>
            <a:r>
              <a:rPr lang="en-US" dirty="0"/>
              <a:t>Focus on the Core 4</a:t>
            </a:r>
          </a:p>
          <a:p>
            <a:pPr lvl="1"/>
            <a:r>
              <a:rPr lang="en-US" dirty="0"/>
              <a:t>By coming here, you’re already most of the way there. You can start adopting these behaviors in less time than this presentation. </a:t>
            </a:r>
          </a:p>
          <a:p>
            <a:endParaRPr lang="en-US" dirty="0"/>
          </a:p>
        </p:txBody>
      </p:sp>
    </p:spTree>
    <p:extLst>
      <p:ext uri="{BB962C8B-B14F-4D97-AF65-F5344CB8AC3E}">
        <p14:creationId xmlns:p14="http://schemas.microsoft.com/office/powerpoint/2010/main" val="515833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19E9E1-CF85-0986-1B27-865D183A197A}"/>
              </a:ext>
            </a:extLst>
          </p:cNvPr>
          <p:cNvSpPr>
            <a:spLocks noGrp="1"/>
          </p:cNvSpPr>
          <p:nvPr>
            <p:ph type="sldNum" sz="quarter" idx="12"/>
          </p:nvPr>
        </p:nvSpPr>
        <p:spPr/>
        <p:txBody>
          <a:bodyPr/>
          <a:lstStyle/>
          <a:p>
            <a:fld id="{5B277108-5193-4CD5-80FE-E3B316CFBBF3}" type="slidenum">
              <a:rPr lang="en-US" smtClean="0"/>
              <a:t>20</a:t>
            </a:fld>
            <a:endParaRPr lang="en-US"/>
          </a:p>
        </p:txBody>
      </p:sp>
      <p:sp>
        <p:nvSpPr>
          <p:cNvPr id="2" name="Title 1">
            <a:extLst>
              <a:ext uri="{FF2B5EF4-FFF2-40B4-BE49-F238E27FC236}">
                <a16:creationId xmlns:a16="http://schemas.microsoft.com/office/drawing/2014/main" id="{CE4BAD58-8CF9-79AF-E01B-0B1C8BE0A275}"/>
              </a:ext>
            </a:extLst>
          </p:cNvPr>
          <p:cNvSpPr>
            <a:spLocks noGrp="1"/>
          </p:cNvSpPr>
          <p:nvPr>
            <p:ph type="title"/>
          </p:nvPr>
        </p:nvSpPr>
        <p:spPr/>
        <p:txBody>
          <a:bodyPr/>
          <a:lstStyle/>
          <a:p>
            <a:r>
              <a:rPr lang="en-US"/>
              <a:t>You have the power to stay safe online!</a:t>
            </a:r>
          </a:p>
        </p:txBody>
      </p:sp>
      <p:sp>
        <p:nvSpPr>
          <p:cNvPr id="3" name="Content Placeholder 2">
            <a:extLst>
              <a:ext uri="{FF2B5EF4-FFF2-40B4-BE49-F238E27FC236}">
                <a16:creationId xmlns:a16="http://schemas.microsoft.com/office/drawing/2014/main" id="{9579F59F-A6CE-1E27-8E48-34B0F3E51ACF}"/>
              </a:ext>
            </a:extLst>
          </p:cNvPr>
          <p:cNvSpPr>
            <a:spLocks noGrp="1"/>
          </p:cNvSpPr>
          <p:nvPr>
            <p:ph idx="1"/>
          </p:nvPr>
        </p:nvSpPr>
        <p:spPr/>
        <p:txBody>
          <a:bodyPr/>
          <a:lstStyle/>
          <a:p>
            <a:r>
              <a:rPr lang="en-US" dirty="0"/>
              <a:t>There is no reason to be scared!</a:t>
            </a:r>
          </a:p>
          <a:p>
            <a:pPr lvl="1"/>
            <a:r>
              <a:rPr lang="en-US" dirty="0"/>
              <a:t>For more info and coverage of cybersecurity topics, check out </a:t>
            </a:r>
            <a:r>
              <a:rPr lang="en-US" dirty="0" err="1"/>
              <a:t>staysafeonline.org</a:t>
            </a:r>
            <a:r>
              <a:rPr lang="en-US" dirty="0"/>
              <a:t>! </a:t>
            </a:r>
          </a:p>
        </p:txBody>
      </p:sp>
    </p:spTree>
    <p:extLst>
      <p:ext uri="{BB962C8B-B14F-4D97-AF65-F5344CB8AC3E}">
        <p14:creationId xmlns:p14="http://schemas.microsoft.com/office/powerpoint/2010/main" val="3793387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543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1FC0EC-B6E4-3052-8E80-780FE93C4766}"/>
              </a:ext>
            </a:extLst>
          </p:cNvPr>
          <p:cNvSpPr>
            <a:spLocks noGrp="1"/>
          </p:cNvSpPr>
          <p:nvPr>
            <p:ph type="sldNum" sz="quarter" idx="12"/>
          </p:nvPr>
        </p:nvSpPr>
        <p:spPr/>
        <p:txBody>
          <a:bodyPr/>
          <a:lstStyle/>
          <a:p>
            <a:fld id="{5B277108-5193-4CD5-80FE-E3B316CFBBF3}" type="slidenum">
              <a:rPr lang="en-US" smtClean="0"/>
              <a:t>3</a:t>
            </a:fld>
            <a:endParaRPr lang="en-US"/>
          </a:p>
        </p:txBody>
      </p:sp>
      <p:sp>
        <p:nvSpPr>
          <p:cNvPr id="2" name="Title 1">
            <a:extLst>
              <a:ext uri="{FF2B5EF4-FFF2-40B4-BE49-F238E27FC236}">
                <a16:creationId xmlns:a16="http://schemas.microsoft.com/office/drawing/2014/main" id="{18EC3DBF-1910-4A82-3556-7210475B4018}"/>
              </a:ext>
            </a:extLst>
          </p:cNvPr>
          <p:cNvSpPr>
            <a:spLocks noGrp="1"/>
          </p:cNvSpPr>
          <p:nvPr>
            <p:ph type="title"/>
          </p:nvPr>
        </p:nvSpPr>
        <p:spPr/>
        <p:txBody>
          <a:bodyPr/>
          <a:lstStyle/>
          <a:p>
            <a:r>
              <a:rPr lang="en-US"/>
              <a:t>Let me know what you know</a:t>
            </a:r>
          </a:p>
        </p:txBody>
      </p:sp>
      <p:sp>
        <p:nvSpPr>
          <p:cNvPr id="3" name="Content Placeholder 2">
            <a:extLst>
              <a:ext uri="{FF2B5EF4-FFF2-40B4-BE49-F238E27FC236}">
                <a16:creationId xmlns:a16="http://schemas.microsoft.com/office/drawing/2014/main" id="{57B1AE1C-A135-BE9B-C652-981540F2299A}"/>
              </a:ext>
            </a:extLst>
          </p:cNvPr>
          <p:cNvSpPr>
            <a:spLocks noGrp="1"/>
          </p:cNvSpPr>
          <p:nvPr>
            <p:ph idx="1"/>
          </p:nvPr>
        </p:nvSpPr>
        <p:spPr>
          <a:xfrm>
            <a:off x="571500" y="2186838"/>
            <a:ext cx="5249636" cy="4014215"/>
          </a:xfrm>
        </p:spPr>
        <p:txBody>
          <a:bodyPr/>
          <a:lstStyle/>
          <a:p>
            <a:endParaRPr lang="en-US"/>
          </a:p>
        </p:txBody>
      </p:sp>
      <p:pic>
        <p:nvPicPr>
          <p:cNvPr id="5" name="Picture 4">
            <a:extLst>
              <a:ext uri="{FF2B5EF4-FFF2-40B4-BE49-F238E27FC236}">
                <a16:creationId xmlns:a16="http://schemas.microsoft.com/office/drawing/2014/main" id="{3BDEA79C-A219-F6C3-59F9-FB5F6A2F9C9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34464" y="1885899"/>
            <a:ext cx="4786036" cy="4296236"/>
          </a:xfrm>
          <a:prstGeom prst="rect">
            <a:avLst/>
          </a:prstGeom>
        </p:spPr>
      </p:pic>
    </p:spTree>
    <p:extLst>
      <p:ext uri="{BB962C8B-B14F-4D97-AF65-F5344CB8AC3E}">
        <p14:creationId xmlns:p14="http://schemas.microsoft.com/office/powerpoint/2010/main" val="3913435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C25EFF-FAC8-DBFE-1DB0-D30D2CCCF5B6}"/>
              </a:ext>
            </a:extLst>
          </p:cNvPr>
          <p:cNvSpPr>
            <a:spLocks noGrp="1"/>
          </p:cNvSpPr>
          <p:nvPr>
            <p:ph type="sldNum" sz="quarter" idx="12"/>
          </p:nvPr>
        </p:nvSpPr>
        <p:spPr/>
        <p:txBody>
          <a:bodyPr/>
          <a:lstStyle/>
          <a:p>
            <a:fld id="{5B277108-5193-4CD5-80FE-E3B316CFBBF3}" type="slidenum">
              <a:rPr lang="en-US" smtClean="0"/>
              <a:t>4</a:t>
            </a:fld>
            <a:endParaRPr lang="en-US"/>
          </a:p>
        </p:txBody>
      </p:sp>
      <p:sp>
        <p:nvSpPr>
          <p:cNvPr id="2" name="Title 1">
            <a:extLst>
              <a:ext uri="{FF2B5EF4-FFF2-40B4-BE49-F238E27FC236}">
                <a16:creationId xmlns:a16="http://schemas.microsoft.com/office/drawing/2014/main" id="{175D33F0-5313-7C73-53E1-69F2C9B9B3D5}"/>
              </a:ext>
            </a:extLst>
          </p:cNvPr>
          <p:cNvSpPr>
            <a:spLocks noGrp="1"/>
          </p:cNvSpPr>
          <p:nvPr>
            <p:ph type="title"/>
          </p:nvPr>
        </p:nvSpPr>
        <p:spPr/>
        <p:txBody>
          <a:bodyPr/>
          <a:lstStyle/>
          <a:p>
            <a:r>
              <a:rPr lang="en-US"/>
              <a:t>Don’t be scared!</a:t>
            </a:r>
          </a:p>
        </p:txBody>
      </p:sp>
      <p:sp>
        <p:nvSpPr>
          <p:cNvPr id="3" name="Content Placeholder 2">
            <a:extLst>
              <a:ext uri="{FF2B5EF4-FFF2-40B4-BE49-F238E27FC236}">
                <a16:creationId xmlns:a16="http://schemas.microsoft.com/office/drawing/2014/main" id="{41349A16-4F8A-EB82-6217-0176B110D888}"/>
              </a:ext>
            </a:extLst>
          </p:cNvPr>
          <p:cNvSpPr>
            <a:spLocks noGrp="1"/>
          </p:cNvSpPr>
          <p:nvPr>
            <p:ph idx="1"/>
          </p:nvPr>
        </p:nvSpPr>
        <p:spPr/>
        <p:txBody>
          <a:bodyPr/>
          <a:lstStyle/>
          <a:p>
            <a:r>
              <a:rPr lang="en-US"/>
              <a:t>You have the power to defeat cybercriminals, and getting started is easy!</a:t>
            </a:r>
          </a:p>
        </p:txBody>
      </p:sp>
    </p:spTree>
    <p:extLst>
      <p:ext uri="{BB962C8B-B14F-4D97-AF65-F5344CB8AC3E}">
        <p14:creationId xmlns:p14="http://schemas.microsoft.com/office/powerpoint/2010/main" val="3455153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51092B-8BFC-533F-A2B8-03E7A42B159A}"/>
              </a:ext>
            </a:extLst>
          </p:cNvPr>
          <p:cNvSpPr>
            <a:spLocks noGrp="1"/>
          </p:cNvSpPr>
          <p:nvPr>
            <p:ph type="sldNum" sz="quarter" idx="12"/>
          </p:nvPr>
        </p:nvSpPr>
        <p:spPr/>
        <p:txBody>
          <a:bodyPr/>
          <a:lstStyle/>
          <a:p>
            <a:fld id="{5B277108-5193-4CD5-80FE-E3B316CFBBF3}" type="slidenum">
              <a:rPr lang="en-US" smtClean="0"/>
              <a:t>5</a:t>
            </a:fld>
            <a:endParaRPr lang="en-US"/>
          </a:p>
        </p:txBody>
      </p:sp>
      <p:sp>
        <p:nvSpPr>
          <p:cNvPr id="2" name="Title 1">
            <a:extLst>
              <a:ext uri="{FF2B5EF4-FFF2-40B4-BE49-F238E27FC236}">
                <a16:creationId xmlns:a16="http://schemas.microsoft.com/office/drawing/2014/main" id="{5099B159-2317-947B-8A9A-3867011B2B37}"/>
              </a:ext>
            </a:extLst>
          </p:cNvPr>
          <p:cNvSpPr>
            <a:spLocks noGrp="1"/>
          </p:cNvSpPr>
          <p:nvPr>
            <p:ph type="title"/>
          </p:nvPr>
        </p:nvSpPr>
        <p:spPr/>
        <p:txBody>
          <a:bodyPr/>
          <a:lstStyle/>
          <a:p>
            <a:r>
              <a:rPr lang="en-US" sz="2600"/>
              <a:t>Staying safe online doesn’t take much time or cost money</a:t>
            </a:r>
            <a:endParaRPr lang="en-US" sz="2600" dirty="0"/>
          </a:p>
        </p:txBody>
      </p:sp>
      <p:sp>
        <p:nvSpPr>
          <p:cNvPr id="3" name="Content Placeholder 2">
            <a:extLst>
              <a:ext uri="{FF2B5EF4-FFF2-40B4-BE49-F238E27FC236}">
                <a16:creationId xmlns:a16="http://schemas.microsoft.com/office/drawing/2014/main" id="{8D147710-B06C-3274-4A1E-04AA7EF97FB2}"/>
              </a:ext>
            </a:extLst>
          </p:cNvPr>
          <p:cNvSpPr>
            <a:spLocks noGrp="1"/>
          </p:cNvSpPr>
          <p:nvPr>
            <p:ph idx="1"/>
          </p:nvPr>
        </p:nvSpPr>
        <p:spPr/>
        <p:txBody>
          <a:bodyPr/>
          <a:lstStyle/>
          <a:p>
            <a:r>
              <a:rPr lang="en-US"/>
              <a:t>You can begin protecting your accounts in minutes.</a:t>
            </a:r>
          </a:p>
        </p:txBody>
      </p:sp>
      <p:pic>
        <p:nvPicPr>
          <p:cNvPr id="5" name="Picture 4" descr="Logo, icon&#10;&#10;Description automatically generated">
            <a:extLst>
              <a:ext uri="{FF2B5EF4-FFF2-40B4-BE49-F238E27FC236}">
                <a16:creationId xmlns:a16="http://schemas.microsoft.com/office/drawing/2014/main" id="{BF0510C3-E36D-D9EF-305E-FE29A0428B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1022" y="3551936"/>
            <a:ext cx="4047047" cy="2649117"/>
          </a:xfrm>
          <a:prstGeom prst="rect">
            <a:avLst/>
          </a:prstGeom>
        </p:spPr>
      </p:pic>
    </p:spTree>
    <p:extLst>
      <p:ext uri="{BB962C8B-B14F-4D97-AF65-F5344CB8AC3E}">
        <p14:creationId xmlns:p14="http://schemas.microsoft.com/office/powerpoint/2010/main" val="215359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CF774C-AADF-0CD5-B4DD-6F5F8122C843}"/>
              </a:ext>
            </a:extLst>
          </p:cNvPr>
          <p:cNvSpPr>
            <a:spLocks noGrp="1"/>
          </p:cNvSpPr>
          <p:nvPr>
            <p:ph type="sldNum" sz="quarter" idx="12"/>
          </p:nvPr>
        </p:nvSpPr>
        <p:spPr/>
        <p:txBody>
          <a:bodyPr/>
          <a:lstStyle/>
          <a:p>
            <a:fld id="{5B277108-5193-4CD5-80FE-E3B316CFBBF3}" type="slidenum">
              <a:rPr lang="en-US" smtClean="0"/>
              <a:t>6</a:t>
            </a:fld>
            <a:endParaRPr lang="en-US"/>
          </a:p>
        </p:txBody>
      </p:sp>
      <p:sp>
        <p:nvSpPr>
          <p:cNvPr id="2" name="Title 1">
            <a:extLst>
              <a:ext uri="{FF2B5EF4-FFF2-40B4-BE49-F238E27FC236}">
                <a16:creationId xmlns:a16="http://schemas.microsoft.com/office/drawing/2014/main" id="{BC704624-2634-1E42-D627-EFF874A2B610}"/>
              </a:ext>
            </a:extLst>
          </p:cNvPr>
          <p:cNvSpPr>
            <a:spLocks noGrp="1"/>
          </p:cNvSpPr>
          <p:nvPr>
            <p:ph type="title"/>
          </p:nvPr>
        </p:nvSpPr>
        <p:spPr/>
        <p:txBody>
          <a:bodyPr/>
          <a:lstStyle/>
          <a:p>
            <a:r>
              <a:rPr lang="en-US"/>
              <a:t>Know Your Core 4!</a:t>
            </a:r>
          </a:p>
        </p:txBody>
      </p:sp>
      <p:sp>
        <p:nvSpPr>
          <p:cNvPr id="3" name="TextBox 2">
            <a:extLst>
              <a:ext uri="{FF2B5EF4-FFF2-40B4-BE49-F238E27FC236}">
                <a16:creationId xmlns:a16="http://schemas.microsoft.com/office/drawing/2014/main" id="{FD82E1B7-C682-5DBA-56C8-7B5722C22951}"/>
              </a:ext>
            </a:extLst>
          </p:cNvPr>
          <p:cNvSpPr txBox="1"/>
          <p:nvPr/>
        </p:nvSpPr>
        <p:spPr>
          <a:xfrm>
            <a:off x="571500" y="2171700"/>
            <a:ext cx="457200" cy="457200"/>
          </a:xfrm>
          <a:prstGeom prst="rect">
            <a:avLst/>
          </a:prstGeom>
          <a:solidFill>
            <a:schemeClr val="accent2"/>
          </a:solidFill>
        </p:spPr>
        <p:txBody>
          <a:bodyPr wrap="square" lIns="0" tIns="0" rIns="0" bIns="0" rtlCol="0" anchor="ctr" anchorCtr="0">
            <a:noAutofit/>
          </a:bodyPr>
          <a:lstStyle/>
          <a:p>
            <a:pPr algn="ctr"/>
            <a:r>
              <a:rPr lang="en-US" b="1" dirty="0">
                <a:solidFill>
                  <a:schemeClr val="bg1"/>
                </a:solidFill>
                <a:latin typeface="Arial Black" panose="020B0604020202020204" pitchFamily="34" charset="0"/>
                <a:cs typeface="Arial Black" panose="020B0604020202020204" pitchFamily="34" charset="0"/>
              </a:rPr>
              <a:t>1</a:t>
            </a:r>
          </a:p>
        </p:txBody>
      </p:sp>
      <p:sp>
        <p:nvSpPr>
          <p:cNvPr id="13" name="TextBox 12">
            <a:extLst>
              <a:ext uri="{FF2B5EF4-FFF2-40B4-BE49-F238E27FC236}">
                <a16:creationId xmlns:a16="http://schemas.microsoft.com/office/drawing/2014/main" id="{AC0A0922-BE7C-9814-D587-A063380BDF0C}"/>
              </a:ext>
            </a:extLst>
          </p:cNvPr>
          <p:cNvSpPr txBox="1"/>
          <p:nvPr/>
        </p:nvSpPr>
        <p:spPr>
          <a:xfrm>
            <a:off x="3509735" y="2171700"/>
            <a:ext cx="457200" cy="457200"/>
          </a:xfrm>
          <a:prstGeom prst="rect">
            <a:avLst/>
          </a:prstGeom>
          <a:solidFill>
            <a:schemeClr val="accent3"/>
          </a:solidFill>
        </p:spPr>
        <p:txBody>
          <a:bodyPr wrap="square" lIns="0" tIns="0" rIns="0" bIns="0" rtlCol="0" anchor="ctr" anchorCtr="0">
            <a:noAutofit/>
          </a:bodyPr>
          <a:lstStyle/>
          <a:p>
            <a:pPr algn="ctr"/>
            <a:r>
              <a:rPr lang="en-US" b="1" dirty="0">
                <a:solidFill>
                  <a:schemeClr val="bg1"/>
                </a:solidFill>
                <a:latin typeface="Arial Black" panose="020B0604020202020204" pitchFamily="34" charset="0"/>
                <a:cs typeface="Arial Black" panose="020B0604020202020204" pitchFamily="34" charset="0"/>
              </a:rPr>
              <a:t>2</a:t>
            </a:r>
          </a:p>
        </p:txBody>
      </p:sp>
      <p:sp>
        <p:nvSpPr>
          <p:cNvPr id="14" name="TextBox 13">
            <a:extLst>
              <a:ext uri="{FF2B5EF4-FFF2-40B4-BE49-F238E27FC236}">
                <a16:creationId xmlns:a16="http://schemas.microsoft.com/office/drawing/2014/main" id="{E2863B9B-EEEE-06E2-2E40-6009A9C46138}"/>
              </a:ext>
            </a:extLst>
          </p:cNvPr>
          <p:cNvSpPr txBox="1"/>
          <p:nvPr/>
        </p:nvSpPr>
        <p:spPr>
          <a:xfrm>
            <a:off x="6447971" y="2171700"/>
            <a:ext cx="457200" cy="457200"/>
          </a:xfrm>
          <a:prstGeom prst="rect">
            <a:avLst/>
          </a:prstGeom>
          <a:solidFill>
            <a:schemeClr val="accent1"/>
          </a:solidFill>
        </p:spPr>
        <p:txBody>
          <a:bodyPr wrap="square" lIns="0" tIns="0" rIns="0" bIns="0" rtlCol="0" anchor="ctr" anchorCtr="0">
            <a:noAutofit/>
          </a:bodyPr>
          <a:lstStyle/>
          <a:p>
            <a:pPr algn="ctr"/>
            <a:r>
              <a:rPr lang="en-US" b="1" dirty="0">
                <a:solidFill>
                  <a:schemeClr val="bg1"/>
                </a:solidFill>
                <a:latin typeface="Arial Black" panose="020B0604020202020204" pitchFamily="34" charset="0"/>
                <a:cs typeface="Arial Black" panose="020B0604020202020204" pitchFamily="34" charset="0"/>
              </a:rPr>
              <a:t>3</a:t>
            </a:r>
          </a:p>
        </p:txBody>
      </p:sp>
      <p:sp>
        <p:nvSpPr>
          <p:cNvPr id="15" name="TextBox 14">
            <a:extLst>
              <a:ext uri="{FF2B5EF4-FFF2-40B4-BE49-F238E27FC236}">
                <a16:creationId xmlns:a16="http://schemas.microsoft.com/office/drawing/2014/main" id="{7B41732F-CC3B-2FF4-12A5-56AA2C400984}"/>
              </a:ext>
            </a:extLst>
          </p:cNvPr>
          <p:cNvSpPr txBox="1"/>
          <p:nvPr/>
        </p:nvSpPr>
        <p:spPr>
          <a:xfrm>
            <a:off x="9386207" y="2171700"/>
            <a:ext cx="457200" cy="457200"/>
          </a:xfrm>
          <a:prstGeom prst="rect">
            <a:avLst/>
          </a:prstGeom>
          <a:solidFill>
            <a:schemeClr val="accent5"/>
          </a:solidFill>
        </p:spPr>
        <p:txBody>
          <a:bodyPr wrap="square" lIns="0" tIns="0" rIns="0" bIns="0" rtlCol="0" anchor="ctr" anchorCtr="0">
            <a:noAutofit/>
          </a:bodyPr>
          <a:lstStyle/>
          <a:p>
            <a:pPr algn="ctr"/>
            <a:r>
              <a:rPr lang="en-US" b="1" dirty="0">
                <a:solidFill>
                  <a:schemeClr val="bg1"/>
                </a:solidFill>
                <a:latin typeface="Arial Black" panose="020B0604020202020204" pitchFamily="34" charset="0"/>
                <a:cs typeface="Arial Black" panose="020B0604020202020204" pitchFamily="34" charset="0"/>
              </a:rPr>
              <a:t>4</a:t>
            </a:r>
          </a:p>
        </p:txBody>
      </p:sp>
      <p:sp>
        <p:nvSpPr>
          <p:cNvPr id="16" name="Content Placeholder 2">
            <a:extLst>
              <a:ext uri="{FF2B5EF4-FFF2-40B4-BE49-F238E27FC236}">
                <a16:creationId xmlns:a16="http://schemas.microsoft.com/office/drawing/2014/main" id="{B93EFFA7-DB14-3DA4-93D9-14EB2903BBC6}"/>
              </a:ext>
            </a:extLst>
          </p:cNvPr>
          <p:cNvSpPr txBox="1">
            <a:spLocks/>
          </p:cNvSpPr>
          <p:nvPr/>
        </p:nvSpPr>
        <p:spPr>
          <a:xfrm>
            <a:off x="571500" y="2747772"/>
            <a:ext cx="2234293" cy="2814828"/>
          </a:xfrm>
          <a:prstGeom prst="rect">
            <a:avLst/>
          </a:prstGeom>
          <a:solidFill>
            <a:schemeClr val="accent2"/>
          </a:solidFill>
        </p:spPr>
        <p:txBody>
          <a:bodyPr vert="horz" lIns="137160" tIns="137160" rIns="137160" bIns="137160" rtlCol="0">
            <a:noAutofit/>
          </a:bodyPr>
          <a:lstStyle>
            <a:lvl1pPr marL="347472" indent="-347472" algn="l" defTabSz="914400" rtl="0" eaLnBrk="1" latinLnBrk="0" hangingPunct="1">
              <a:lnSpc>
                <a:spcPct val="90000"/>
              </a:lnSpc>
              <a:spcBef>
                <a:spcPts val="1000"/>
              </a:spcBef>
              <a:buClr>
                <a:schemeClr val="accent1"/>
              </a:buClr>
              <a:buFont typeface="Wingdings" pitchFamily="2" charset="2"/>
              <a:buChar char="§"/>
              <a:defRPr sz="2800" kern="1200" spc="5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kern="1200" spc="5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spc="5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spc="5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spc="5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solidFill>
                  <a:schemeClr val="bg1"/>
                </a:solidFill>
              </a:rPr>
              <a:t>Use multifactor </a:t>
            </a:r>
            <a:r>
              <a:rPr lang="en-US" sz="2200" dirty="0" err="1">
                <a:solidFill>
                  <a:schemeClr val="bg1"/>
                </a:solidFill>
              </a:rPr>
              <a:t>authenticationwhen</a:t>
            </a:r>
            <a:r>
              <a:rPr lang="en-US" sz="2200" dirty="0">
                <a:solidFill>
                  <a:schemeClr val="bg1"/>
                </a:solidFill>
              </a:rPr>
              <a:t> available</a:t>
            </a:r>
          </a:p>
          <a:p>
            <a:pPr marL="0" indent="0">
              <a:buNone/>
            </a:pPr>
            <a:endParaRPr lang="en-US" sz="2200" dirty="0">
              <a:solidFill>
                <a:schemeClr val="bg1"/>
              </a:solidFill>
            </a:endParaRPr>
          </a:p>
        </p:txBody>
      </p:sp>
      <p:sp>
        <p:nvSpPr>
          <p:cNvPr id="17" name="Content Placeholder 2">
            <a:extLst>
              <a:ext uri="{FF2B5EF4-FFF2-40B4-BE49-F238E27FC236}">
                <a16:creationId xmlns:a16="http://schemas.microsoft.com/office/drawing/2014/main" id="{5097B7A5-D8B9-1701-CA7E-FE27C6D19538}"/>
              </a:ext>
            </a:extLst>
          </p:cNvPr>
          <p:cNvSpPr txBox="1">
            <a:spLocks/>
          </p:cNvSpPr>
          <p:nvPr/>
        </p:nvSpPr>
        <p:spPr>
          <a:xfrm>
            <a:off x="3509736" y="2747772"/>
            <a:ext cx="2234293" cy="2814828"/>
          </a:xfrm>
          <a:prstGeom prst="rect">
            <a:avLst/>
          </a:prstGeom>
          <a:solidFill>
            <a:schemeClr val="accent3"/>
          </a:solidFill>
        </p:spPr>
        <p:txBody>
          <a:bodyPr vert="horz" lIns="137160" tIns="137160" rIns="137160" bIns="137160" rtlCol="0">
            <a:noAutofit/>
          </a:bodyPr>
          <a:lstStyle>
            <a:lvl1pPr marL="347472" indent="-347472" algn="l" defTabSz="914400" rtl="0" eaLnBrk="1" latinLnBrk="0" hangingPunct="1">
              <a:lnSpc>
                <a:spcPct val="90000"/>
              </a:lnSpc>
              <a:spcBef>
                <a:spcPts val="1000"/>
              </a:spcBef>
              <a:buClr>
                <a:schemeClr val="accent1"/>
              </a:buClr>
              <a:buFont typeface="Wingdings" pitchFamily="2" charset="2"/>
              <a:buChar char="§"/>
              <a:defRPr sz="2800" kern="1200" spc="5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kern="1200" spc="5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spc="5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spc="5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spc="5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buClr>
              <a:buNone/>
            </a:pPr>
            <a:r>
              <a:rPr lang="en-US" sz="2200" dirty="0">
                <a:solidFill>
                  <a:schemeClr val="bg1"/>
                </a:solidFill>
              </a:rPr>
              <a:t>Create unique, long and complex passwords for each account, and use a password manager</a:t>
            </a:r>
          </a:p>
          <a:p>
            <a:pPr marL="0" indent="0">
              <a:buClr>
                <a:schemeClr val="accent1"/>
              </a:buClr>
              <a:buNone/>
            </a:pPr>
            <a:endParaRPr lang="en-US" sz="2200" dirty="0">
              <a:solidFill>
                <a:schemeClr val="bg1"/>
              </a:solidFill>
            </a:endParaRPr>
          </a:p>
        </p:txBody>
      </p:sp>
      <p:sp>
        <p:nvSpPr>
          <p:cNvPr id="18" name="Content Placeholder 2">
            <a:extLst>
              <a:ext uri="{FF2B5EF4-FFF2-40B4-BE49-F238E27FC236}">
                <a16:creationId xmlns:a16="http://schemas.microsoft.com/office/drawing/2014/main" id="{67C04250-FB54-6797-255A-BB7FEF63D4C5}"/>
              </a:ext>
            </a:extLst>
          </p:cNvPr>
          <p:cNvSpPr txBox="1">
            <a:spLocks/>
          </p:cNvSpPr>
          <p:nvPr/>
        </p:nvSpPr>
        <p:spPr>
          <a:xfrm>
            <a:off x="6447972" y="2747772"/>
            <a:ext cx="2234293" cy="2814828"/>
          </a:xfrm>
          <a:prstGeom prst="rect">
            <a:avLst/>
          </a:prstGeom>
          <a:solidFill>
            <a:schemeClr val="accent1"/>
          </a:solidFill>
        </p:spPr>
        <p:txBody>
          <a:bodyPr vert="horz" lIns="137160" tIns="137160" rIns="137160" bIns="137160" rtlCol="0">
            <a:noAutofit/>
          </a:bodyPr>
          <a:lstStyle>
            <a:lvl1pPr marL="347472" indent="-347472" algn="l" defTabSz="914400" rtl="0" eaLnBrk="1" latinLnBrk="0" hangingPunct="1">
              <a:lnSpc>
                <a:spcPct val="90000"/>
              </a:lnSpc>
              <a:spcBef>
                <a:spcPts val="1000"/>
              </a:spcBef>
              <a:buClr>
                <a:schemeClr val="accent1"/>
              </a:buClr>
              <a:buFont typeface="Wingdings" pitchFamily="2" charset="2"/>
              <a:buChar char="§"/>
              <a:defRPr sz="2800" kern="1200" spc="5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kern="1200" spc="5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spc="5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spc="5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spc="5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buClr>
              <a:buNone/>
            </a:pPr>
            <a:r>
              <a:rPr lang="en-US" sz="2200" dirty="0">
                <a:solidFill>
                  <a:schemeClr val="bg1"/>
                </a:solidFill>
              </a:rPr>
              <a:t>Update your software</a:t>
            </a:r>
          </a:p>
          <a:p>
            <a:pPr marL="0" indent="0">
              <a:buClr>
                <a:schemeClr val="accent1"/>
              </a:buClr>
              <a:buNone/>
            </a:pPr>
            <a:endParaRPr lang="en-US" sz="2200" dirty="0">
              <a:solidFill>
                <a:schemeClr val="bg1"/>
              </a:solidFill>
            </a:endParaRPr>
          </a:p>
        </p:txBody>
      </p:sp>
      <p:sp>
        <p:nvSpPr>
          <p:cNvPr id="19" name="Content Placeholder 2">
            <a:extLst>
              <a:ext uri="{FF2B5EF4-FFF2-40B4-BE49-F238E27FC236}">
                <a16:creationId xmlns:a16="http://schemas.microsoft.com/office/drawing/2014/main" id="{468775B8-E7D9-3620-DB3C-A9F30EE73A10}"/>
              </a:ext>
            </a:extLst>
          </p:cNvPr>
          <p:cNvSpPr txBox="1">
            <a:spLocks/>
          </p:cNvSpPr>
          <p:nvPr/>
        </p:nvSpPr>
        <p:spPr>
          <a:xfrm>
            <a:off x="9386207" y="2736469"/>
            <a:ext cx="2234293" cy="2814828"/>
          </a:xfrm>
          <a:prstGeom prst="rect">
            <a:avLst/>
          </a:prstGeom>
          <a:solidFill>
            <a:schemeClr val="accent5"/>
          </a:solidFill>
        </p:spPr>
        <p:txBody>
          <a:bodyPr vert="horz" lIns="137160" tIns="137160" rIns="137160" bIns="137160" rtlCol="0">
            <a:noAutofit/>
          </a:bodyPr>
          <a:lstStyle>
            <a:lvl1pPr marL="347472" indent="-347472" algn="l" defTabSz="914400" rtl="0" eaLnBrk="1" latinLnBrk="0" hangingPunct="1">
              <a:lnSpc>
                <a:spcPct val="90000"/>
              </a:lnSpc>
              <a:spcBef>
                <a:spcPts val="1000"/>
              </a:spcBef>
              <a:buClr>
                <a:schemeClr val="accent1"/>
              </a:buClr>
              <a:buFont typeface="Wingdings" pitchFamily="2" charset="2"/>
              <a:buChar char="§"/>
              <a:defRPr sz="2800" kern="1200" spc="5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kern="1200" spc="5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spc="5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spc="5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spc="5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buClr>
              <a:buNone/>
            </a:pPr>
            <a:r>
              <a:rPr lang="en-US" sz="2200" dirty="0">
                <a:solidFill>
                  <a:schemeClr val="bg1"/>
                </a:solidFill>
              </a:rPr>
              <a:t>Identify and report phishing</a:t>
            </a:r>
          </a:p>
          <a:p>
            <a:pPr marL="0" indent="0">
              <a:buClr>
                <a:schemeClr val="accent1"/>
              </a:buClr>
              <a:buNone/>
            </a:pPr>
            <a:endParaRPr lang="en-US" sz="2200" dirty="0">
              <a:solidFill>
                <a:schemeClr val="bg1"/>
              </a:solidFill>
            </a:endParaRPr>
          </a:p>
        </p:txBody>
      </p:sp>
    </p:spTree>
    <p:extLst>
      <p:ext uri="{BB962C8B-B14F-4D97-AF65-F5344CB8AC3E}">
        <p14:creationId xmlns:p14="http://schemas.microsoft.com/office/powerpoint/2010/main" val="409953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E176D0-FCD2-39F4-0F9D-AB791B9BEC2D}"/>
              </a:ext>
            </a:extLst>
          </p:cNvPr>
          <p:cNvSpPr>
            <a:spLocks noGrp="1"/>
          </p:cNvSpPr>
          <p:nvPr>
            <p:ph type="sldNum" sz="quarter" idx="12"/>
          </p:nvPr>
        </p:nvSpPr>
        <p:spPr/>
        <p:txBody>
          <a:bodyPr/>
          <a:lstStyle/>
          <a:p>
            <a:fld id="{5B277108-5193-4CD5-80FE-E3B316CFBBF3}" type="slidenum">
              <a:rPr lang="en-US" smtClean="0"/>
              <a:t>7</a:t>
            </a:fld>
            <a:endParaRPr lang="en-US"/>
          </a:p>
        </p:txBody>
      </p:sp>
      <p:sp>
        <p:nvSpPr>
          <p:cNvPr id="2" name="Title 1">
            <a:extLst>
              <a:ext uri="{FF2B5EF4-FFF2-40B4-BE49-F238E27FC236}">
                <a16:creationId xmlns:a16="http://schemas.microsoft.com/office/drawing/2014/main" id="{F8A73B0E-13FE-C3B8-D72C-5020A6ECFAEC}"/>
              </a:ext>
            </a:extLst>
          </p:cNvPr>
          <p:cNvSpPr>
            <a:spLocks noGrp="1"/>
          </p:cNvSpPr>
          <p:nvPr>
            <p:ph type="title"/>
          </p:nvPr>
        </p:nvSpPr>
        <p:spPr/>
        <p:txBody>
          <a:bodyPr/>
          <a:lstStyle/>
          <a:p>
            <a:r>
              <a:rPr lang="en-US" dirty="0"/>
              <a:t>Use multifactor authentication</a:t>
            </a:r>
          </a:p>
        </p:txBody>
      </p:sp>
      <p:sp>
        <p:nvSpPr>
          <p:cNvPr id="3" name="Content Placeholder 2">
            <a:extLst>
              <a:ext uri="{FF2B5EF4-FFF2-40B4-BE49-F238E27FC236}">
                <a16:creationId xmlns:a16="http://schemas.microsoft.com/office/drawing/2014/main" id="{BC0F9EA8-E68E-DA61-4634-E69104203E49}"/>
              </a:ext>
            </a:extLst>
          </p:cNvPr>
          <p:cNvSpPr>
            <a:spLocks noGrp="1"/>
          </p:cNvSpPr>
          <p:nvPr>
            <p:ph idx="1"/>
          </p:nvPr>
        </p:nvSpPr>
        <p:spPr/>
        <p:txBody>
          <a:bodyPr/>
          <a:lstStyle/>
          <a:p>
            <a:r>
              <a:rPr lang="en-US" dirty="0"/>
              <a:t>When an account requires you to provide </a:t>
            </a:r>
            <a:br>
              <a:rPr lang="en-US" dirty="0"/>
            </a:br>
            <a:r>
              <a:rPr lang="en-US" dirty="0"/>
              <a:t>2 or more forms of authentication to log in. </a:t>
            </a:r>
          </a:p>
          <a:p>
            <a:endParaRPr lang="en-US" dirty="0"/>
          </a:p>
        </p:txBody>
      </p:sp>
      <p:pic>
        <p:nvPicPr>
          <p:cNvPr id="5" name="Picture 4">
            <a:extLst>
              <a:ext uri="{FF2B5EF4-FFF2-40B4-BE49-F238E27FC236}">
                <a16:creationId xmlns:a16="http://schemas.microsoft.com/office/drawing/2014/main" id="{B019925B-873B-4DC5-5BDD-2E966D2F1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9749" y="2614857"/>
            <a:ext cx="5235640" cy="3291434"/>
          </a:xfrm>
          <a:prstGeom prst="rect">
            <a:avLst/>
          </a:prstGeom>
        </p:spPr>
      </p:pic>
    </p:spTree>
    <p:extLst>
      <p:ext uri="{BB962C8B-B14F-4D97-AF65-F5344CB8AC3E}">
        <p14:creationId xmlns:p14="http://schemas.microsoft.com/office/powerpoint/2010/main" val="715735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C89B595-9666-7AE0-5F57-561D11B9D80B}"/>
              </a:ext>
            </a:extLst>
          </p:cNvPr>
          <p:cNvSpPr>
            <a:spLocks noGrp="1"/>
          </p:cNvSpPr>
          <p:nvPr>
            <p:ph type="sldNum" sz="quarter" idx="12"/>
          </p:nvPr>
        </p:nvSpPr>
        <p:spPr/>
        <p:txBody>
          <a:bodyPr/>
          <a:lstStyle/>
          <a:p>
            <a:fld id="{5B277108-5193-4CD5-80FE-E3B316CFBBF3}" type="slidenum">
              <a:rPr lang="en-US" smtClean="0"/>
              <a:t>8</a:t>
            </a:fld>
            <a:endParaRPr lang="en-US"/>
          </a:p>
        </p:txBody>
      </p:sp>
      <p:sp>
        <p:nvSpPr>
          <p:cNvPr id="2" name="Title 1">
            <a:extLst>
              <a:ext uri="{FF2B5EF4-FFF2-40B4-BE49-F238E27FC236}">
                <a16:creationId xmlns:a16="http://schemas.microsoft.com/office/drawing/2014/main" id="{B35499C9-6517-836A-DBCB-20225C009F46}"/>
              </a:ext>
            </a:extLst>
          </p:cNvPr>
          <p:cNvSpPr>
            <a:spLocks noGrp="1"/>
          </p:cNvSpPr>
          <p:nvPr>
            <p:ph type="title"/>
          </p:nvPr>
        </p:nvSpPr>
        <p:spPr/>
        <p:txBody>
          <a:bodyPr/>
          <a:lstStyle/>
          <a:p>
            <a:r>
              <a:rPr lang="en-US"/>
              <a:t>What is a strong password?</a:t>
            </a:r>
          </a:p>
        </p:txBody>
      </p:sp>
      <p:sp>
        <p:nvSpPr>
          <p:cNvPr id="3" name="Content Placeholder 2">
            <a:extLst>
              <a:ext uri="{FF2B5EF4-FFF2-40B4-BE49-F238E27FC236}">
                <a16:creationId xmlns:a16="http://schemas.microsoft.com/office/drawing/2014/main" id="{6A1963E6-38AB-98C0-2035-70C51C87489E}"/>
              </a:ext>
            </a:extLst>
          </p:cNvPr>
          <p:cNvSpPr>
            <a:spLocks noGrp="1"/>
          </p:cNvSpPr>
          <p:nvPr>
            <p:ph idx="1"/>
          </p:nvPr>
        </p:nvSpPr>
        <p:spPr/>
        <p:txBody>
          <a:bodyPr/>
          <a:lstStyle/>
          <a:p>
            <a:r>
              <a:rPr lang="en-US" dirty="0"/>
              <a:t>3 Elements of Strength</a:t>
            </a:r>
          </a:p>
          <a:p>
            <a:pPr marL="0" lvl="1"/>
            <a:r>
              <a:rPr lang="en-US" dirty="0"/>
              <a:t>Unique</a:t>
            </a:r>
          </a:p>
          <a:p>
            <a:pPr marL="0" lvl="1"/>
            <a:r>
              <a:rPr lang="en-US" dirty="0"/>
              <a:t>Long </a:t>
            </a:r>
          </a:p>
          <a:p>
            <a:pPr marL="0" lvl="1"/>
            <a:r>
              <a:rPr lang="en-US" dirty="0"/>
              <a:t>Complex</a:t>
            </a:r>
          </a:p>
          <a:p>
            <a:pPr marL="514350" indent="-514350">
              <a:buAutoNum type="arabicPeriod"/>
            </a:pPr>
            <a:endParaRPr lang="en-US" dirty="0"/>
          </a:p>
        </p:txBody>
      </p:sp>
      <p:sp>
        <p:nvSpPr>
          <p:cNvPr id="4" name="Content Placeholder 3">
            <a:extLst>
              <a:ext uri="{FF2B5EF4-FFF2-40B4-BE49-F238E27FC236}">
                <a16:creationId xmlns:a16="http://schemas.microsoft.com/office/drawing/2014/main" id="{804ED267-8B15-B781-21A0-3068DA92F95C}"/>
              </a:ext>
            </a:extLst>
          </p:cNvPr>
          <p:cNvSpPr>
            <a:spLocks noGrp="1"/>
          </p:cNvSpPr>
          <p:nvPr>
            <p:ph idx="13"/>
          </p:nvPr>
        </p:nvSpPr>
        <p:spPr/>
        <p:txBody>
          <a:bodyPr/>
          <a:lstStyle/>
          <a:p>
            <a:r>
              <a:rPr lang="en-US" dirty="0"/>
              <a:t>If you are worried an account was compromised, change the password ASAP.</a:t>
            </a:r>
          </a:p>
        </p:txBody>
      </p:sp>
    </p:spTree>
    <p:extLst>
      <p:ext uri="{BB962C8B-B14F-4D97-AF65-F5344CB8AC3E}">
        <p14:creationId xmlns:p14="http://schemas.microsoft.com/office/powerpoint/2010/main" val="1045836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669132-5C3C-A0D4-2E88-0B6DA53BE3E8}"/>
              </a:ext>
            </a:extLst>
          </p:cNvPr>
          <p:cNvSpPr>
            <a:spLocks noGrp="1"/>
          </p:cNvSpPr>
          <p:nvPr>
            <p:ph type="sldNum" sz="quarter" idx="12"/>
          </p:nvPr>
        </p:nvSpPr>
        <p:spPr/>
        <p:txBody>
          <a:bodyPr/>
          <a:lstStyle/>
          <a:p>
            <a:fld id="{5B277108-5193-4CD5-80FE-E3B316CFBBF3}" type="slidenum">
              <a:rPr lang="en-US" smtClean="0"/>
              <a:t>9</a:t>
            </a:fld>
            <a:endParaRPr lang="en-US"/>
          </a:p>
        </p:txBody>
      </p:sp>
      <p:sp>
        <p:nvSpPr>
          <p:cNvPr id="2" name="Title 1">
            <a:extLst>
              <a:ext uri="{FF2B5EF4-FFF2-40B4-BE49-F238E27FC236}">
                <a16:creationId xmlns:a16="http://schemas.microsoft.com/office/drawing/2014/main" id="{76D99F6F-7330-3852-9A37-572D92826686}"/>
              </a:ext>
            </a:extLst>
          </p:cNvPr>
          <p:cNvSpPr>
            <a:spLocks noGrp="1"/>
          </p:cNvSpPr>
          <p:nvPr>
            <p:ph type="title"/>
          </p:nvPr>
        </p:nvSpPr>
        <p:spPr/>
        <p:txBody>
          <a:bodyPr/>
          <a:lstStyle/>
          <a:p>
            <a:r>
              <a:rPr lang="en-US"/>
              <a:t>Use a password manager!</a:t>
            </a:r>
          </a:p>
        </p:txBody>
      </p:sp>
      <p:sp>
        <p:nvSpPr>
          <p:cNvPr id="3" name="Content Placeholder 2">
            <a:extLst>
              <a:ext uri="{FF2B5EF4-FFF2-40B4-BE49-F238E27FC236}">
                <a16:creationId xmlns:a16="http://schemas.microsoft.com/office/drawing/2014/main" id="{C9146B9C-FF4B-5099-87E5-BD9DEECADB65}"/>
              </a:ext>
            </a:extLst>
          </p:cNvPr>
          <p:cNvSpPr>
            <a:spLocks noGrp="1"/>
          </p:cNvSpPr>
          <p:nvPr>
            <p:ph idx="1"/>
          </p:nvPr>
        </p:nvSpPr>
        <p:spPr>
          <a:xfrm>
            <a:off x="571500" y="2186838"/>
            <a:ext cx="6545292" cy="4014215"/>
          </a:xfrm>
        </p:spPr>
        <p:txBody>
          <a:bodyPr/>
          <a:lstStyle/>
          <a:p>
            <a:r>
              <a:rPr lang="en-US" dirty="0"/>
              <a:t>Nowadays, you don’t need to remember your passwords!</a:t>
            </a:r>
          </a:p>
        </p:txBody>
      </p:sp>
      <p:pic>
        <p:nvPicPr>
          <p:cNvPr id="6" name="Picture 5" descr="Icon&#10;&#10;Description automatically generated">
            <a:extLst>
              <a:ext uri="{FF2B5EF4-FFF2-40B4-BE49-F238E27FC236}">
                <a16:creationId xmlns:a16="http://schemas.microsoft.com/office/drawing/2014/main" id="{EA75D35E-B684-9E49-0246-B801E107EB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9715" y="840691"/>
            <a:ext cx="3410042" cy="5218981"/>
          </a:xfrm>
          <a:prstGeom prst="rect">
            <a:avLst/>
          </a:prstGeom>
        </p:spPr>
      </p:pic>
    </p:spTree>
    <p:extLst>
      <p:ext uri="{BB962C8B-B14F-4D97-AF65-F5344CB8AC3E}">
        <p14:creationId xmlns:p14="http://schemas.microsoft.com/office/powerpoint/2010/main" val="2603851795"/>
      </p:ext>
    </p:extLst>
  </p:cSld>
  <p:clrMapOvr>
    <a:masterClrMapping/>
  </p:clrMapOvr>
</p:sld>
</file>

<file path=ppt/theme/theme1.xml><?xml version="1.0" encoding="utf-8"?>
<a:theme xmlns:a="http://schemas.openxmlformats.org/drawingml/2006/main" name="Its Easy to Stay Safe Online Presentation for Elementary School Students 9-27.22">
  <a:themeElements>
    <a:clrScheme name="National Cybersecurity Alliance">
      <a:dk1>
        <a:srgbClr val="000000"/>
      </a:dk1>
      <a:lt1>
        <a:srgbClr val="FFFFFF"/>
      </a:lt1>
      <a:dk2>
        <a:srgbClr val="44546A"/>
      </a:dk2>
      <a:lt2>
        <a:srgbClr val="E7E6E6"/>
      </a:lt2>
      <a:accent1>
        <a:srgbClr val="0086CB"/>
      </a:accent1>
      <a:accent2>
        <a:srgbClr val="CC297E"/>
      </a:accent2>
      <a:accent3>
        <a:srgbClr val="98AD22"/>
      </a:accent3>
      <a:accent4>
        <a:srgbClr val="24D6FF"/>
      </a:accent4>
      <a:accent5>
        <a:srgbClr val="004169"/>
      </a:accent5>
      <a:accent6>
        <a:srgbClr val="798488"/>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e83c83b-443e-4c50-886e-b856215d32ce">
      <Terms xmlns="http://schemas.microsoft.com/office/infopath/2007/PartnerControls"/>
    </lcf76f155ced4ddcb4097134ff3c332f>
    <TaxCatchAll xmlns="ca26b175-f8b8-4c15-bf17-d0c78099510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EFEC09791422F46A0CA895AA2337969" ma:contentTypeVersion="13" ma:contentTypeDescription="Create a new document." ma:contentTypeScope="" ma:versionID="6d56ce1aa45f6923b2fa8a0c2fdd5df5">
  <xsd:schema xmlns:xsd="http://www.w3.org/2001/XMLSchema" xmlns:xs="http://www.w3.org/2001/XMLSchema" xmlns:p="http://schemas.microsoft.com/office/2006/metadata/properties" xmlns:ns2="2e83c83b-443e-4c50-886e-b856215d32ce" xmlns:ns3="ca26b175-f8b8-4c15-bf17-d0c780995103" targetNamespace="http://schemas.microsoft.com/office/2006/metadata/properties" ma:root="true" ma:fieldsID="ad543d3794897f1ac331eb65acd1b756" ns2:_="" ns3:_="">
    <xsd:import namespace="2e83c83b-443e-4c50-886e-b856215d32ce"/>
    <xsd:import namespace="ca26b175-f8b8-4c15-bf17-d0c78099510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83c83b-443e-4c50-886e-b856215d32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96a6cfb-9b93-49a6-86c9-d30aef086b6f"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26b175-f8b8-4c15-bf17-d0c78099510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9980bd8-f8db-42d0-af1a-87a8b18b5678}" ma:internalName="TaxCatchAll" ma:showField="CatchAllData" ma:web="ca26b175-f8b8-4c15-bf17-d0c780995103">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BCDAEF-294C-41A9-925B-55B7165EAC79}">
  <ds:schemaRefs>
    <ds:schemaRef ds:uri="2e83c83b-443e-4c50-886e-b856215d32ce"/>
    <ds:schemaRef ds:uri="ca26b175-f8b8-4c15-bf17-d0c780995103"/>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6F4912B-F76C-4703-AD62-DA642D2E04FD}">
  <ds:schemaRefs>
    <ds:schemaRef ds:uri="http://schemas.microsoft.com/sharepoint/v3/contenttype/forms"/>
  </ds:schemaRefs>
</ds:datastoreItem>
</file>

<file path=customXml/itemProps3.xml><?xml version="1.0" encoding="utf-8"?>
<ds:datastoreItem xmlns:ds="http://schemas.openxmlformats.org/officeDocument/2006/customXml" ds:itemID="{C10E3B5C-9E32-41B2-AA36-014EB8DA1D0C}">
  <ds:schemaRefs>
    <ds:schemaRef ds:uri="2e83c83b-443e-4c50-886e-b856215d32ce"/>
    <ds:schemaRef ds:uri="ca26b175-f8b8-4c15-bf17-d0c78099510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Its Easy to Stay Safe Online Presentation for Elementary School Students 9-27.22</Template>
  <TotalTime>157</TotalTime>
  <Words>4379</Words>
  <Application>Microsoft Office PowerPoint</Application>
  <PresentationFormat>Widescreen</PresentationFormat>
  <Paragraphs>269</Paragraphs>
  <Slides>21</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Arial Black</vt:lpstr>
      <vt:lpstr>Calibri</vt:lpstr>
      <vt:lpstr>Franklin Gothic Book</vt:lpstr>
      <vt:lpstr>ibm plex sans</vt:lpstr>
      <vt:lpstr>inherit</vt:lpstr>
      <vt:lpstr>Wingdings</vt:lpstr>
      <vt:lpstr>Its Easy to Stay Safe Online Presentation for Elementary School Students 9-27.22</vt:lpstr>
      <vt:lpstr>PowerPoint Presentation</vt:lpstr>
      <vt:lpstr>Staying secure is not as hard as you might think</vt:lpstr>
      <vt:lpstr>Let me know what you know</vt:lpstr>
      <vt:lpstr>Don’t be scared!</vt:lpstr>
      <vt:lpstr>Staying safe online doesn’t take much time or cost money</vt:lpstr>
      <vt:lpstr>Know Your Core 4!</vt:lpstr>
      <vt:lpstr>Use multifactor authentication</vt:lpstr>
      <vt:lpstr>What is a strong password?</vt:lpstr>
      <vt:lpstr>Use a password manager!</vt:lpstr>
      <vt:lpstr>Update your software</vt:lpstr>
      <vt:lpstr>Do a device audit</vt:lpstr>
      <vt:lpstr>Phishing: Don’t take the bait</vt:lpstr>
      <vt:lpstr>Report phishing attempts</vt:lpstr>
      <vt:lpstr>More ways to stay safe online</vt:lpstr>
      <vt:lpstr>Social and safe</vt:lpstr>
      <vt:lpstr>Be wary of Public Wifi</vt:lpstr>
      <vt:lpstr>What problems do people have with adopting Core 4?</vt:lpstr>
      <vt:lpstr>How fast can you do the Core 4?</vt:lpstr>
      <vt:lpstr>Start small!</vt:lpstr>
      <vt:lpstr>You have the power to stay safe online!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Easy to Stay Safe Online</dc:title>
  <dc:creator>Barry Eitel</dc:creator>
  <cp:lastModifiedBy>Jennifer Cook</cp:lastModifiedBy>
  <cp:revision>52</cp:revision>
  <dcterms:created xsi:type="dcterms:W3CDTF">2022-08-24T15:22:35Z</dcterms:created>
  <dcterms:modified xsi:type="dcterms:W3CDTF">2023-07-10T15:24:50Z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0x0101001EFEC09791422F46A0CA895AA2337969</vt:lpwstr>
  </property>
  <property fmtid="{D5CDD505-2E9C-101B-9397-08002B2CF9AE}" pid="3" name="MediaServiceImageTags">
    <vt:lpwstr/>
  </property>
</Properties>
</file>